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drawings/drawing1.xml" ContentType="application/vnd.openxmlformats-officedocument.drawingml.chartshapes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Default Extension="xlsx" ContentType="application/vnd.openxmlformats-officedocument.spreadsheetml.sheet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71" r:id="rId3"/>
    <p:sldId id="275" r:id="rId4"/>
    <p:sldId id="269" r:id="rId5"/>
    <p:sldId id="276" r:id="rId6"/>
    <p:sldId id="277" r:id="rId7"/>
    <p:sldId id="278" r:id="rId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598ECF"/>
    <a:srgbClr val="407EC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8645"/>
    <p:restoredTop sz="94629"/>
  </p:normalViewPr>
  <p:slideViewPr>
    <p:cSldViewPr snapToGrid="0" snapToObjects="1">
      <p:cViewPr>
        <p:scale>
          <a:sx n="70" d="100"/>
          <a:sy n="70" d="100"/>
        </p:scale>
        <p:origin x="-246" y="-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Covid Warriors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n-US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Total AYUSH Manpower</c:v>
                </c:pt>
                <c:pt idx="1">
                  <c:v>Trained Manpower</c:v>
                </c:pt>
                <c:pt idx="2">
                  <c:v>Deployed Manpower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832445</c:v>
                </c:pt>
                <c:pt idx="1">
                  <c:v>175603</c:v>
                </c:pt>
                <c:pt idx="2">
                  <c:v>37858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7AD-4BAA-A63F-01812374AE87}"/>
            </c:ext>
          </c:extLst>
        </c:ser>
        <c:dLbls>
          <c:showVal val="1"/>
        </c:dLbls>
        <c:gapWidth val="75"/>
        <c:axId val="154948352"/>
        <c:axId val="154949120"/>
      </c:barChart>
      <c:catAx>
        <c:axId val="154948352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defRPr lang="en-IN" sz="1100"/>
            </a:pPr>
            <a:endParaRPr lang="en-US"/>
          </a:p>
        </c:txPr>
        <c:crossAx val="154949120"/>
        <c:crosses val="autoZero"/>
        <c:auto val="1"/>
        <c:lblAlgn val="ctr"/>
        <c:lblOffset val="100"/>
      </c:catAx>
      <c:valAx>
        <c:axId val="15494912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lang="en-IN" sz="800"/>
            </a:pPr>
            <a:endParaRPr lang="en-US"/>
          </a:p>
        </c:txPr>
        <c:crossAx val="154948352"/>
        <c:crosses val="autoZero"/>
        <c:crossBetween val="between"/>
      </c:valAx>
    </c:plotArea>
    <c:legend>
      <c:legendPos val="b"/>
      <c:layout/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Allocation (Rs.in Crores)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cat>
            <c:strRef>
              <c:f>Sheet1!$A$2:$A$7</c:f>
              <c:strCache>
                <c:ptCount val="6"/>
                <c:pt idx="0">
                  <c:v>2016-17</c:v>
                </c:pt>
                <c:pt idx="1">
                  <c:v>2017-18</c:v>
                </c:pt>
                <c:pt idx="2">
                  <c:v>2018-19</c:v>
                </c:pt>
                <c:pt idx="3">
                  <c:v>2019-20</c:v>
                </c:pt>
                <c:pt idx="4">
                  <c:v>2020-21*</c:v>
                </c:pt>
                <c:pt idx="5">
                  <c:v>2021-22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1307.3599999999999</c:v>
                </c:pt>
                <c:pt idx="1">
                  <c:v>1557.8</c:v>
                </c:pt>
                <c:pt idx="2">
                  <c:v>1692.77</c:v>
                </c:pt>
                <c:pt idx="3">
                  <c:v>1857</c:v>
                </c:pt>
                <c:pt idx="4">
                  <c:v>2322.08</c:v>
                </c:pt>
                <c:pt idx="5">
                  <c:v>2970.3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Expenditure (Rs.in Crores)</c:v>
                </c:pt>
              </c:strCache>
            </c:strRef>
          </c:tx>
          <c:dPt>
            <c:idx val="4"/>
            <c:spPr>
              <a:ln>
                <a:solidFill>
                  <a:schemeClr val="accent1"/>
                </a:solidFill>
              </a:ln>
            </c:spPr>
          </c:dPt>
          <c:cat>
            <c:strRef>
              <c:f>Sheet1!$A$2:$A$7</c:f>
              <c:strCache>
                <c:ptCount val="6"/>
                <c:pt idx="0">
                  <c:v>2016-17</c:v>
                </c:pt>
                <c:pt idx="1">
                  <c:v>2017-18</c:v>
                </c:pt>
                <c:pt idx="2">
                  <c:v>2018-19</c:v>
                </c:pt>
                <c:pt idx="3">
                  <c:v>2019-20</c:v>
                </c:pt>
                <c:pt idx="4">
                  <c:v>2020-21*</c:v>
                </c:pt>
                <c:pt idx="5">
                  <c:v>2021-22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1292.6099999999999</c:v>
                </c:pt>
                <c:pt idx="1">
                  <c:v>1544.9</c:v>
                </c:pt>
                <c:pt idx="2">
                  <c:v>1596.07</c:v>
                </c:pt>
                <c:pt idx="3">
                  <c:v>1833.6</c:v>
                </c:pt>
                <c:pt idx="4">
                  <c:v>1546.62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2016-17</c:v>
                </c:pt>
                <c:pt idx="1">
                  <c:v>2017-18</c:v>
                </c:pt>
                <c:pt idx="2">
                  <c:v>2018-19</c:v>
                </c:pt>
                <c:pt idx="3">
                  <c:v>2019-20</c:v>
                </c:pt>
                <c:pt idx="4">
                  <c:v>2020-21*</c:v>
                </c:pt>
                <c:pt idx="5">
                  <c:v>2021-22</c:v>
                </c:pt>
              </c:strCache>
            </c:strRef>
          </c:cat>
          <c:val>
            <c:numRef>
              <c:f>Sheet1!$D$2:$D$7</c:f>
            </c:numRef>
          </c:val>
        </c:ser>
        <c:ser>
          <c:idx val="3"/>
          <c:order val="3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2016-17</c:v>
                </c:pt>
                <c:pt idx="1">
                  <c:v>2017-18</c:v>
                </c:pt>
                <c:pt idx="2">
                  <c:v>2018-19</c:v>
                </c:pt>
                <c:pt idx="3">
                  <c:v>2019-20</c:v>
                </c:pt>
                <c:pt idx="4">
                  <c:v>2020-21*</c:v>
                </c:pt>
                <c:pt idx="5">
                  <c:v>2021-22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</c:numCache>
            </c:numRef>
          </c:val>
        </c:ser>
        <c:ser>
          <c:idx val="4"/>
          <c:order val="4"/>
          <c:tx>
            <c:strRef>
              <c:f>Sheet1!$E$1</c:f>
              <c:strCache>
                <c:ptCount val="1"/>
                <c:pt idx="0">
                  <c:v>*Expenditure to be made upto 31.03.2021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2016-17</c:v>
                </c:pt>
                <c:pt idx="1">
                  <c:v>2017-18</c:v>
                </c:pt>
                <c:pt idx="2">
                  <c:v>2018-19</c:v>
                </c:pt>
                <c:pt idx="3">
                  <c:v>2019-20</c:v>
                </c:pt>
                <c:pt idx="4">
                  <c:v>2020-21*</c:v>
                </c:pt>
                <c:pt idx="5">
                  <c:v>2021-22</c:v>
                </c:pt>
              </c:strCache>
            </c:strRef>
          </c:cat>
          <c:val>
            <c:numRef>
              <c:f>Sheet1!$F$2:$F$7</c:f>
              <c:numCache>
                <c:formatCode>General</c:formatCode>
                <c:ptCount val="6"/>
              </c:numCache>
            </c:numRef>
          </c:val>
        </c:ser>
        <c:shape val="box"/>
        <c:axId val="155885952"/>
        <c:axId val="155887488"/>
        <c:axId val="0"/>
      </c:bar3DChart>
      <c:catAx>
        <c:axId val="155885952"/>
        <c:scaling>
          <c:orientation val="minMax"/>
        </c:scaling>
        <c:axPos val="b"/>
        <c:tickLblPos val="nextTo"/>
        <c:crossAx val="155887488"/>
        <c:crosses val="autoZero"/>
        <c:auto val="1"/>
        <c:lblAlgn val="ctr"/>
        <c:lblOffset val="100"/>
      </c:catAx>
      <c:valAx>
        <c:axId val="155887488"/>
        <c:scaling>
          <c:orientation val="minMax"/>
        </c:scaling>
        <c:axPos val="l"/>
        <c:majorGridlines/>
        <c:numFmt formatCode="General" sourceLinked="1"/>
        <c:tickLblPos val="nextTo"/>
        <c:crossAx val="155885952"/>
        <c:crosses val="autoZero"/>
        <c:crossBetween val="between"/>
      </c:valAx>
    </c:plotArea>
    <c:legend>
      <c:legendPos val="r"/>
      <c:legendEntry>
        <c:idx val="2"/>
        <c:delete val="1"/>
      </c:legendEntry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78FA12-E7C3-4E28-8426-8344CE94E8F6}" type="doc">
      <dgm:prSet loTypeId="urn:microsoft.com/office/officeart/2005/8/layout/default#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2CBD5401-5AD3-41B3-87D8-EDA9CCFF2FBA}">
      <dgm:prSet custT="1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400" dirty="0" smtClean="0"/>
            <a:t>101 Integrated AYUSH Hospitals supported under National AYUSH MISSION (NAM) </a:t>
          </a:r>
          <a:endParaRPr lang="en-US" sz="2400" dirty="0"/>
        </a:p>
      </dgm:t>
    </dgm:pt>
    <dgm:pt modelId="{2B0A188E-79CD-4DBC-8584-BC91D0C7BC67}" type="parTrans" cxnId="{091C1980-8EBD-4C25-B816-F1EC25AC9C0F}">
      <dgm:prSet/>
      <dgm:spPr/>
      <dgm:t>
        <a:bodyPr/>
        <a:lstStyle/>
        <a:p>
          <a:endParaRPr lang="en-US"/>
        </a:p>
      </dgm:t>
    </dgm:pt>
    <dgm:pt modelId="{99A6B443-CE1A-4168-8E99-C045EBF2B009}" type="sibTrans" cxnId="{091C1980-8EBD-4C25-B816-F1EC25AC9C0F}">
      <dgm:prSet/>
      <dgm:spPr/>
      <dgm:t>
        <a:bodyPr/>
        <a:lstStyle/>
        <a:p>
          <a:endParaRPr lang="en-US"/>
        </a:p>
      </dgm:t>
    </dgm:pt>
    <dgm:pt modelId="{9720C1DE-F489-45F3-8F43-B71BF33EA14E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US" sz="2400" dirty="0" smtClean="0"/>
            <a:t>Holistic wellness Model </a:t>
          </a:r>
        </a:p>
        <a:p>
          <a:pPr rtl="0"/>
          <a:r>
            <a:rPr lang="en-US" sz="2000" dirty="0" smtClean="0"/>
            <a:t>launch of 12500 AYUSH Health &amp; Wellness Centres under AYUSHMAN Bharat </a:t>
          </a:r>
          <a:endParaRPr lang="en-US" sz="2400" dirty="0"/>
        </a:p>
      </dgm:t>
    </dgm:pt>
    <dgm:pt modelId="{4CE60BFE-0916-4005-A8CF-F1A335EA89FB}" type="parTrans" cxnId="{8C59D5EA-EDDC-47CE-B6CE-46E35B3E636A}">
      <dgm:prSet/>
      <dgm:spPr/>
      <dgm:t>
        <a:bodyPr/>
        <a:lstStyle/>
        <a:p>
          <a:endParaRPr lang="en-US"/>
        </a:p>
      </dgm:t>
    </dgm:pt>
    <dgm:pt modelId="{77B00969-ACD6-4D27-AFA0-2CDE55DE96D7}" type="sibTrans" cxnId="{8C59D5EA-EDDC-47CE-B6CE-46E35B3E636A}">
      <dgm:prSet/>
      <dgm:spPr/>
      <dgm:t>
        <a:bodyPr/>
        <a:lstStyle/>
        <a:p>
          <a:endParaRPr lang="en-US"/>
        </a:p>
      </dgm:t>
    </dgm:pt>
    <dgm:pt modelId="{03C03E07-0184-48A3-AC58-A0368590E03D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US" sz="2000" dirty="0" smtClean="0"/>
            <a:t>Global recognition of </a:t>
          </a:r>
          <a:r>
            <a:rPr lang="en-US" sz="2400" dirty="0" smtClean="0"/>
            <a:t>Yoga </a:t>
          </a:r>
          <a:r>
            <a:rPr lang="en-US" sz="2000" dirty="0" smtClean="0"/>
            <a:t>for well being -International Day of Yoga on June 21</a:t>
          </a:r>
          <a:endParaRPr lang="en-US" sz="2000" dirty="0"/>
        </a:p>
      </dgm:t>
    </dgm:pt>
    <dgm:pt modelId="{1937F45B-85EF-4B2B-A595-B2345A752766}" type="parTrans" cxnId="{4A674AB2-EF22-4E54-AF7A-67F4FE5AABB7}">
      <dgm:prSet/>
      <dgm:spPr/>
      <dgm:t>
        <a:bodyPr/>
        <a:lstStyle/>
        <a:p>
          <a:endParaRPr lang="en-US"/>
        </a:p>
      </dgm:t>
    </dgm:pt>
    <dgm:pt modelId="{1863C329-88DC-404C-97F9-C07A83E721C8}" type="sibTrans" cxnId="{4A674AB2-EF22-4E54-AF7A-67F4FE5AABB7}">
      <dgm:prSet/>
      <dgm:spPr/>
      <dgm:t>
        <a:bodyPr/>
        <a:lstStyle/>
        <a:p>
          <a:endParaRPr lang="en-US"/>
        </a:p>
      </dgm:t>
    </dgm:pt>
    <dgm:pt modelId="{E7CC16BA-776F-417A-A03A-D8DDAE79EB3C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pPr rtl="0"/>
          <a:r>
            <a:rPr lang="en-IN" sz="2000" dirty="0" smtClean="0"/>
            <a:t>Establishment of Pharmacopeia Commission of Indian Medicine and Homeopathy   for Standardisation &amp; Quality Control of AYUSH drugs </a:t>
          </a:r>
          <a:endParaRPr lang="en-US" sz="2000" dirty="0"/>
        </a:p>
      </dgm:t>
    </dgm:pt>
    <dgm:pt modelId="{927473C3-3E70-439B-8064-81091F31FB5A}" type="parTrans" cxnId="{5DC51EB0-9790-4351-8040-216D5F0E935F}">
      <dgm:prSet/>
      <dgm:spPr/>
      <dgm:t>
        <a:bodyPr/>
        <a:lstStyle/>
        <a:p>
          <a:endParaRPr lang="en-US"/>
        </a:p>
      </dgm:t>
    </dgm:pt>
    <dgm:pt modelId="{96815BD4-627D-401D-9BFE-B9D035CC7DF2}" type="sibTrans" cxnId="{5DC51EB0-9790-4351-8040-216D5F0E935F}">
      <dgm:prSet/>
      <dgm:spPr/>
      <dgm:t>
        <a:bodyPr/>
        <a:lstStyle/>
        <a:p>
          <a:endParaRPr lang="en-US"/>
        </a:p>
      </dgm:t>
    </dgm:pt>
    <dgm:pt modelId="{29EE2E6A-09D4-4396-B832-BAA6D7890285}">
      <dgm:prSet custT="1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000" dirty="0" smtClean="0"/>
            <a:t>Nationwide digital platform called “AYUSH GRID” – to bring onboard all AYUSH facilities, hospitals, laboratories and its alignment with NDHM.</a:t>
          </a:r>
          <a:endParaRPr lang="en-US" sz="2000" dirty="0"/>
        </a:p>
      </dgm:t>
    </dgm:pt>
    <dgm:pt modelId="{CEA8DE9F-6627-4A46-9ABE-D69A5E98277D}" type="parTrans" cxnId="{74FC4319-4BF8-48CC-986B-2D32CB4D9163}">
      <dgm:prSet/>
      <dgm:spPr/>
      <dgm:t>
        <a:bodyPr/>
        <a:lstStyle/>
        <a:p>
          <a:endParaRPr lang="en-US"/>
        </a:p>
      </dgm:t>
    </dgm:pt>
    <dgm:pt modelId="{2836D9FC-1C2F-41D7-B8E8-1A3CFCF2D5A5}" type="sibTrans" cxnId="{74FC4319-4BF8-48CC-986B-2D32CB4D9163}">
      <dgm:prSet/>
      <dgm:spPr/>
      <dgm:t>
        <a:bodyPr/>
        <a:lstStyle/>
        <a:p>
          <a:endParaRPr lang="en-US"/>
        </a:p>
      </dgm:t>
    </dgm:pt>
    <dgm:pt modelId="{0C2AC7AA-5DD6-43EB-8D78-0BF03B577F37}">
      <dgm:prSet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pPr algn="ctr" rtl="0">
            <a:spcAft>
              <a:spcPts val="0"/>
            </a:spcAft>
          </a:pPr>
          <a:r>
            <a:rPr lang="en-US" sz="1900" dirty="0" err="1" smtClean="0"/>
            <a:t>Upgradation</a:t>
          </a:r>
          <a:r>
            <a:rPr lang="en-US" sz="1900" dirty="0" smtClean="0"/>
            <a:t> of Educational Institutes:</a:t>
          </a:r>
        </a:p>
        <a:p>
          <a:pPr algn="ctr" rtl="0">
            <a:spcAft>
              <a:spcPts val="0"/>
            </a:spcAft>
          </a:pPr>
          <a:r>
            <a:rPr lang="en-US" sz="1900" dirty="0" smtClean="0"/>
            <a:t>-INI at Jamnagar</a:t>
          </a:r>
        </a:p>
        <a:p>
          <a:pPr algn="ctr" rtl="0">
            <a:spcAft>
              <a:spcPts val="0"/>
            </a:spcAft>
          </a:pPr>
          <a:r>
            <a:rPr lang="en-US" sz="1900" dirty="0" smtClean="0"/>
            <a:t>-Deemed University at </a:t>
          </a:r>
          <a:r>
            <a:rPr lang="en-US" sz="1900" dirty="0" err="1" smtClean="0"/>
            <a:t>Jaipur</a:t>
          </a:r>
          <a:endParaRPr lang="en-US" sz="1900" dirty="0" smtClean="0"/>
        </a:p>
        <a:p>
          <a:pPr algn="ctr" rtl="0">
            <a:spcAft>
              <a:spcPts val="0"/>
            </a:spcAft>
          </a:pPr>
          <a:r>
            <a:rPr lang="en-US" sz="1900" dirty="0" smtClean="0"/>
            <a:t>-Other National Institutes at advanced stage of Deemed University.</a:t>
          </a:r>
          <a:endParaRPr lang="en-US" sz="1900" dirty="0"/>
        </a:p>
      </dgm:t>
    </dgm:pt>
    <dgm:pt modelId="{D49A8956-89FA-4F34-B172-A85450650246}" type="parTrans" cxnId="{11F22B47-7DD0-49B5-9D8A-34D454AFEE89}">
      <dgm:prSet/>
      <dgm:spPr/>
      <dgm:t>
        <a:bodyPr/>
        <a:lstStyle/>
        <a:p>
          <a:endParaRPr lang="en-US"/>
        </a:p>
      </dgm:t>
    </dgm:pt>
    <dgm:pt modelId="{AD6641E2-10D9-4210-AF10-DC314C56BA40}" type="sibTrans" cxnId="{11F22B47-7DD0-49B5-9D8A-34D454AFEE89}">
      <dgm:prSet/>
      <dgm:spPr/>
      <dgm:t>
        <a:bodyPr/>
        <a:lstStyle/>
        <a:p>
          <a:endParaRPr lang="en-US"/>
        </a:p>
      </dgm:t>
    </dgm:pt>
    <dgm:pt modelId="{CC8A78A8-163A-4CA0-A56A-453631F84BAB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rtl="0"/>
          <a:r>
            <a:rPr lang="en-US" sz="2000" dirty="0" smtClean="0"/>
            <a:t>Setting up of satellite campuses of National Institutes for excellence in teaching and research</a:t>
          </a:r>
          <a:endParaRPr lang="en-US" sz="2000" dirty="0"/>
        </a:p>
      </dgm:t>
    </dgm:pt>
    <dgm:pt modelId="{6DE383A2-010E-40E7-A3E6-9EDCA001278B}" type="parTrans" cxnId="{A1DCB007-C004-432D-BA84-E8754881B410}">
      <dgm:prSet/>
      <dgm:spPr/>
      <dgm:t>
        <a:bodyPr/>
        <a:lstStyle/>
        <a:p>
          <a:endParaRPr lang="en-US"/>
        </a:p>
      </dgm:t>
    </dgm:pt>
    <dgm:pt modelId="{6E79E1C6-274B-4481-BC41-CD5ABDB89B7E}" type="sibTrans" cxnId="{A1DCB007-C004-432D-BA84-E8754881B410}">
      <dgm:prSet/>
      <dgm:spPr/>
      <dgm:t>
        <a:bodyPr/>
        <a:lstStyle/>
        <a:p>
          <a:endParaRPr lang="en-US"/>
        </a:p>
      </dgm:t>
    </dgm:pt>
    <dgm:pt modelId="{5CEC4D3F-5F03-4598-A1AC-0DB12A8BAA3A}" type="pres">
      <dgm:prSet presAssocID="{6178FA12-E7C3-4E28-8426-8344CE94E8F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BE1A993-B210-474F-A1DF-7A3056F17910}" type="pres">
      <dgm:prSet presAssocID="{2CBD5401-5AD3-41B3-87D8-EDA9CCFF2FBA}" presName="node" presStyleLbl="node1" presStyleIdx="0" presStyleCnt="7" custScaleX="2000000" custScaleY="20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93F95F-21B4-4887-8ACA-1394D3BBEA67}" type="pres">
      <dgm:prSet presAssocID="{99A6B443-CE1A-4168-8E99-C045EBF2B009}" presName="sibTrans" presStyleCnt="0"/>
      <dgm:spPr/>
    </dgm:pt>
    <dgm:pt modelId="{5A79FCD2-9D55-49E9-B3F4-E82498D65C64}" type="pres">
      <dgm:prSet presAssocID="{9720C1DE-F489-45F3-8F43-B71BF33EA14E}" presName="node" presStyleLbl="node1" presStyleIdx="1" presStyleCnt="7" custScaleX="2000000" custScaleY="20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5D11F4-AB30-4053-920F-D296B60EF3E4}" type="pres">
      <dgm:prSet presAssocID="{77B00969-ACD6-4D27-AFA0-2CDE55DE96D7}" presName="sibTrans" presStyleCnt="0"/>
      <dgm:spPr/>
    </dgm:pt>
    <dgm:pt modelId="{226836B0-67CE-4EDD-9801-96298031D057}" type="pres">
      <dgm:prSet presAssocID="{03C03E07-0184-48A3-AC58-A0368590E03D}" presName="node" presStyleLbl="node1" presStyleIdx="2" presStyleCnt="7" custScaleX="2000000" custScaleY="20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9C8327-27CE-4BEF-B83D-434E1639383B}" type="pres">
      <dgm:prSet presAssocID="{1863C329-88DC-404C-97F9-C07A83E721C8}" presName="sibTrans" presStyleCnt="0"/>
      <dgm:spPr/>
    </dgm:pt>
    <dgm:pt modelId="{7A4C914F-138C-4BBE-A6DE-1B1FA5FD17A9}" type="pres">
      <dgm:prSet presAssocID="{E7CC16BA-776F-417A-A03A-D8DDAE79EB3C}" presName="node" presStyleLbl="node1" presStyleIdx="3" presStyleCnt="7" custScaleX="2000000" custScaleY="20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AF7258-E82D-4AF7-9DC7-8C0E8A8C83F4}" type="pres">
      <dgm:prSet presAssocID="{96815BD4-627D-401D-9BFE-B9D035CC7DF2}" presName="sibTrans" presStyleCnt="0"/>
      <dgm:spPr/>
    </dgm:pt>
    <dgm:pt modelId="{65E282F6-A5F5-43F7-8910-04448CF18D29}" type="pres">
      <dgm:prSet presAssocID="{29EE2E6A-09D4-4396-B832-BAA6D7890285}" presName="node" presStyleLbl="node1" presStyleIdx="4" presStyleCnt="7" custScaleX="2000000" custScaleY="20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5F9E7E-2A9D-40BF-AB2B-E8942BB0674F}" type="pres">
      <dgm:prSet presAssocID="{2836D9FC-1C2F-41D7-B8E8-1A3CFCF2D5A5}" presName="sibTrans" presStyleCnt="0"/>
      <dgm:spPr/>
    </dgm:pt>
    <dgm:pt modelId="{9D383DE7-C5E7-4ADF-B7E2-25B74AB07156}" type="pres">
      <dgm:prSet presAssocID="{0C2AC7AA-5DD6-43EB-8D78-0BF03B577F37}" presName="node" presStyleLbl="node1" presStyleIdx="5" presStyleCnt="7" custScaleX="2000000" custScaleY="20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C1260B-4047-4709-9CDE-416FDB44C58A}" type="pres">
      <dgm:prSet presAssocID="{AD6641E2-10D9-4210-AF10-DC314C56BA40}" presName="sibTrans" presStyleCnt="0"/>
      <dgm:spPr/>
    </dgm:pt>
    <dgm:pt modelId="{6DD9F182-DF7D-430D-90E4-2A87D60EFF76}" type="pres">
      <dgm:prSet presAssocID="{CC8A78A8-163A-4CA0-A56A-453631F84BAB}" presName="node" presStyleLbl="node1" presStyleIdx="6" presStyleCnt="7" custScaleX="2000000" custScaleY="20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91C1980-8EBD-4C25-B816-F1EC25AC9C0F}" srcId="{6178FA12-E7C3-4E28-8426-8344CE94E8F6}" destId="{2CBD5401-5AD3-41B3-87D8-EDA9CCFF2FBA}" srcOrd="0" destOrd="0" parTransId="{2B0A188E-79CD-4DBC-8584-BC91D0C7BC67}" sibTransId="{99A6B443-CE1A-4168-8E99-C045EBF2B009}"/>
    <dgm:cxn modelId="{11F22B47-7DD0-49B5-9D8A-34D454AFEE89}" srcId="{6178FA12-E7C3-4E28-8426-8344CE94E8F6}" destId="{0C2AC7AA-5DD6-43EB-8D78-0BF03B577F37}" srcOrd="5" destOrd="0" parTransId="{D49A8956-89FA-4F34-B172-A85450650246}" sibTransId="{AD6641E2-10D9-4210-AF10-DC314C56BA40}"/>
    <dgm:cxn modelId="{8C59D5EA-EDDC-47CE-B6CE-46E35B3E636A}" srcId="{6178FA12-E7C3-4E28-8426-8344CE94E8F6}" destId="{9720C1DE-F489-45F3-8F43-B71BF33EA14E}" srcOrd="1" destOrd="0" parTransId="{4CE60BFE-0916-4005-A8CF-F1A335EA89FB}" sibTransId="{77B00969-ACD6-4D27-AFA0-2CDE55DE96D7}"/>
    <dgm:cxn modelId="{7AF586E3-F3C3-4BA1-8AAD-A46AB0574212}" type="presOf" srcId="{0C2AC7AA-5DD6-43EB-8D78-0BF03B577F37}" destId="{9D383DE7-C5E7-4ADF-B7E2-25B74AB07156}" srcOrd="0" destOrd="0" presId="urn:microsoft.com/office/officeart/2005/8/layout/default#2"/>
    <dgm:cxn modelId="{5DC51EB0-9790-4351-8040-216D5F0E935F}" srcId="{6178FA12-E7C3-4E28-8426-8344CE94E8F6}" destId="{E7CC16BA-776F-417A-A03A-D8DDAE79EB3C}" srcOrd="3" destOrd="0" parTransId="{927473C3-3E70-439B-8064-81091F31FB5A}" sibTransId="{96815BD4-627D-401D-9BFE-B9D035CC7DF2}"/>
    <dgm:cxn modelId="{41CDE935-FA2C-46B1-BE69-122F5A6BFD91}" type="presOf" srcId="{2CBD5401-5AD3-41B3-87D8-EDA9CCFF2FBA}" destId="{2BE1A993-B210-474F-A1DF-7A3056F17910}" srcOrd="0" destOrd="0" presId="urn:microsoft.com/office/officeart/2005/8/layout/default#2"/>
    <dgm:cxn modelId="{4A674AB2-EF22-4E54-AF7A-67F4FE5AABB7}" srcId="{6178FA12-E7C3-4E28-8426-8344CE94E8F6}" destId="{03C03E07-0184-48A3-AC58-A0368590E03D}" srcOrd="2" destOrd="0" parTransId="{1937F45B-85EF-4B2B-A595-B2345A752766}" sibTransId="{1863C329-88DC-404C-97F9-C07A83E721C8}"/>
    <dgm:cxn modelId="{A1DCB007-C004-432D-BA84-E8754881B410}" srcId="{6178FA12-E7C3-4E28-8426-8344CE94E8F6}" destId="{CC8A78A8-163A-4CA0-A56A-453631F84BAB}" srcOrd="6" destOrd="0" parTransId="{6DE383A2-010E-40E7-A3E6-9EDCA001278B}" sibTransId="{6E79E1C6-274B-4481-BC41-CD5ABDB89B7E}"/>
    <dgm:cxn modelId="{87A32817-58B1-4FA9-B74B-688474B3D3FB}" type="presOf" srcId="{03C03E07-0184-48A3-AC58-A0368590E03D}" destId="{226836B0-67CE-4EDD-9801-96298031D057}" srcOrd="0" destOrd="0" presId="urn:microsoft.com/office/officeart/2005/8/layout/default#2"/>
    <dgm:cxn modelId="{1632FE82-849A-4BD5-9A03-FD358D9DB195}" type="presOf" srcId="{CC8A78A8-163A-4CA0-A56A-453631F84BAB}" destId="{6DD9F182-DF7D-430D-90E4-2A87D60EFF76}" srcOrd="0" destOrd="0" presId="urn:microsoft.com/office/officeart/2005/8/layout/default#2"/>
    <dgm:cxn modelId="{AC4A6CEC-E726-4EF5-B2A7-C7CC72C9F9CB}" type="presOf" srcId="{E7CC16BA-776F-417A-A03A-D8DDAE79EB3C}" destId="{7A4C914F-138C-4BBE-A6DE-1B1FA5FD17A9}" srcOrd="0" destOrd="0" presId="urn:microsoft.com/office/officeart/2005/8/layout/default#2"/>
    <dgm:cxn modelId="{8ABE659E-BECC-47FB-A68A-AE847D6FDF88}" type="presOf" srcId="{29EE2E6A-09D4-4396-B832-BAA6D7890285}" destId="{65E282F6-A5F5-43F7-8910-04448CF18D29}" srcOrd="0" destOrd="0" presId="urn:microsoft.com/office/officeart/2005/8/layout/default#2"/>
    <dgm:cxn modelId="{74FC4319-4BF8-48CC-986B-2D32CB4D9163}" srcId="{6178FA12-E7C3-4E28-8426-8344CE94E8F6}" destId="{29EE2E6A-09D4-4396-B832-BAA6D7890285}" srcOrd="4" destOrd="0" parTransId="{CEA8DE9F-6627-4A46-9ABE-D69A5E98277D}" sibTransId="{2836D9FC-1C2F-41D7-B8E8-1A3CFCF2D5A5}"/>
    <dgm:cxn modelId="{344F9071-4789-4B4F-B7B5-6D5D8BA1F428}" type="presOf" srcId="{6178FA12-E7C3-4E28-8426-8344CE94E8F6}" destId="{5CEC4D3F-5F03-4598-A1AC-0DB12A8BAA3A}" srcOrd="0" destOrd="0" presId="urn:microsoft.com/office/officeart/2005/8/layout/default#2"/>
    <dgm:cxn modelId="{F5E9963B-E3D8-4F72-BAB7-0B166D610FFB}" type="presOf" srcId="{9720C1DE-F489-45F3-8F43-B71BF33EA14E}" destId="{5A79FCD2-9D55-49E9-B3F4-E82498D65C64}" srcOrd="0" destOrd="0" presId="urn:microsoft.com/office/officeart/2005/8/layout/default#2"/>
    <dgm:cxn modelId="{06F32F5E-C069-4DCB-966F-E657FA4E3194}" type="presParOf" srcId="{5CEC4D3F-5F03-4598-A1AC-0DB12A8BAA3A}" destId="{2BE1A993-B210-474F-A1DF-7A3056F17910}" srcOrd="0" destOrd="0" presId="urn:microsoft.com/office/officeart/2005/8/layout/default#2"/>
    <dgm:cxn modelId="{9F39840C-A1CC-4E7B-8052-38F9401F458C}" type="presParOf" srcId="{5CEC4D3F-5F03-4598-A1AC-0DB12A8BAA3A}" destId="{2B93F95F-21B4-4887-8ACA-1394D3BBEA67}" srcOrd="1" destOrd="0" presId="urn:microsoft.com/office/officeart/2005/8/layout/default#2"/>
    <dgm:cxn modelId="{9BE37CEE-92D7-43FB-895B-CFA2DFBD50D3}" type="presParOf" srcId="{5CEC4D3F-5F03-4598-A1AC-0DB12A8BAA3A}" destId="{5A79FCD2-9D55-49E9-B3F4-E82498D65C64}" srcOrd="2" destOrd="0" presId="urn:microsoft.com/office/officeart/2005/8/layout/default#2"/>
    <dgm:cxn modelId="{97B3045D-982C-47B3-B018-F251E6B60606}" type="presParOf" srcId="{5CEC4D3F-5F03-4598-A1AC-0DB12A8BAA3A}" destId="{BB5D11F4-AB30-4053-920F-D296B60EF3E4}" srcOrd="3" destOrd="0" presId="urn:microsoft.com/office/officeart/2005/8/layout/default#2"/>
    <dgm:cxn modelId="{C8F618FA-0FDD-48DB-BC47-9D6E48406793}" type="presParOf" srcId="{5CEC4D3F-5F03-4598-A1AC-0DB12A8BAA3A}" destId="{226836B0-67CE-4EDD-9801-96298031D057}" srcOrd="4" destOrd="0" presId="urn:microsoft.com/office/officeart/2005/8/layout/default#2"/>
    <dgm:cxn modelId="{BDB6D769-1E81-4471-9B31-92492A372785}" type="presParOf" srcId="{5CEC4D3F-5F03-4598-A1AC-0DB12A8BAA3A}" destId="{4D9C8327-27CE-4BEF-B83D-434E1639383B}" srcOrd="5" destOrd="0" presId="urn:microsoft.com/office/officeart/2005/8/layout/default#2"/>
    <dgm:cxn modelId="{0D44B30E-777B-4584-B587-6B888D948887}" type="presParOf" srcId="{5CEC4D3F-5F03-4598-A1AC-0DB12A8BAA3A}" destId="{7A4C914F-138C-4BBE-A6DE-1B1FA5FD17A9}" srcOrd="6" destOrd="0" presId="urn:microsoft.com/office/officeart/2005/8/layout/default#2"/>
    <dgm:cxn modelId="{94A936B1-5033-4FD0-8D5F-5753E737B873}" type="presParOf" srcId="{5CEC4D3F-5F03-4598-A1AC-0DB12A8BAA3A}" destId="{C8AF7258-E82D-4AF7-9DC7-8C0E8A8C83F4}" srcOrd="7" destOrd="0" presId="urn:microsoft.com/office/officeart/2005/8/layout/default#2"/>
    <dgm:cxn modelId="{7F9D8DF8-49D4-4AA5-950D-B416319BA8FC}" type="presParOf" srcId="{5CEC4D3F-5F03-4598-A1AC-0DB12A8BAA3A}" destId="{65E282F6-A5F5-43F7-8910-04448CF18D29}" srcOrd="8" destOrd="0" presId="urn:microsoft.com/office/officeart/2005/8/layout/default#2"/>
    <dgm:cxn modelId="{8209316B-8599-4713-9E2E-38F81B28D253}" type="presParOf" srcId="{5CEC4D3F-5F03-4598-A1AC-0DB12A8BAA3A}" destId="{455F9E7E-2A9D-40BF-AB2B-E8942BB0674F}" srcOrd="9" destOrd="0" presId="urn:microsoft.com/office/officeart/2005/8/layout/default#2"/>
    <dgm:cxn modelId="{7DF9EF90-7C1E-4DEC-8003-82651E1C90F4}" type="presParOf" srcId="{5CEC4D3F-5F03-4598-A1AC-0DB12A8BAA3A}" destId="{9D383DE7-C5E7-4ADF-B7E2-25B74AB07156}" srcOrd="10" destOrd="0" presId="urn:microsoft.com/office/officeart/2005/8/layout/default#2"/>
    <dgm:cxn modelId="{B6F86214-1513-463F-A198-FF571AA582E6}" type="presParOf" srcId="{5CEC4D3F-5F03-4598-A1AC-0DB12A8BAA3A}" destId="{66C1260B-4047-4709-9CDE-416FDB44C58A}" srcOrd="11" destOrd="0" presId="urn:microsoft.com/office/officeart/2005/8/layout/default#2"/>
    <dgm:cxn modelId="{C84AC7D2-1273-4DFB-9CF1-600DA4C369DD}" type="presParOf" srcId="{5CEC4D3F-5F03-4598-A1AC-0DB12A8BAA3A}" destId="{6DD9F182-DF7D-430D-90E4-2A87D60EFF76}" srcOrd="12" destOrd="0" presId="urn:microsoft.com/office/officeart/2005/8/layout/default#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6378AE-FAF1-416C-9AA7-B4556D2B26D1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2F7C44-D490-4A8D-96E2-B2F33C3FF98A}">
      <dgm:prSet/>
      <dgm:spPr/>
      <dgm:t>
        <a:bodyPr/>
        <a:lstStyle/>
        <a:p>
          <a:pPr rtl="0"/>
          <a:r>
            <a:rPr lang="en-GB" b="1" dirty="0" smtClean="0"/>
            <a:t>Issuing Advisories &amp; immunity care guidelines </a:t>
          </a:r>
          <a:endParaRPr lang="en-IN" dirty="0"/>
        </a:p>
      </dgm:t>
    </dgm:pt>
    <dgm:pt modelId="{285232CE-C7F5-42BA-B331-721567848EBF}" type="parTrans" cxnId="{5F68FE91-E314-49E7-B70A-52434B5539DA}">
      <dgm:prSet/>
      <dgm:spPr/>
      <dgm:t>
        <a:bodyPr/>
        <a:lstStyle/>
        <a:p>
          <a:endParaRPr lang="en-US"/>
        </a:p>
      </dgm:t>
    </dgm:pt>
    <dgm:pt modelId="{CA2264AC-C5E2-4CE4-8D7F-987BA2F92879}" type="sibTrans" cxnId="{5F68FE91-E314-49E7-B70A-52434B5539DA}">
      <dgm:prSet/>
      <dgm:spPr/>
      <dgm:t>
        <a:bodyPr/>
        <a:lstStyle/>
        <a:p>
          <a:endParaRPr lang="en-US"/>
        </a:p>
      </dgm:t>
    </dgm:pt>
    <dgm:pt modelId="{597D96F5-C344-4090-BF2A-D41E2F63C7CD}">
      <dgm:prSet/>
      <dgm:spPr/>
      <dgm:t>
        <a:bodyPr/>
        <a:lstStyle/>
        <a:p>
          <a:pPr rtl="0"/>
          <a:r>
            <a:rPr lang="en-GB" b="1" dirty="0" smtClean="0"/>
            <a:t>Training programs on COVID to develop master trainers across the states.</a:t>
          </a:r>
          <a:endParaRPr lang="en-IN" dirty="0"/>
        </a:p>
      </dgm:t>
    </dgm:pt>
    <dgm:pt modelId="{F0894393-6986-4F3C-8A5C-191A7CA04AE1}" type="parTrans" cxnId="{B095E48F-D6DC-4AEA-95E3-A95B6E05ACCF}">
      <dgm:prSet/>
      <dgm:spPr/>
      <dgm:t>
        <a:bodyPr/>
        <a:lstStyle/>
        <a:p>
          <a:endParaRPr lang="en-US"/>
        </a:p>
      </dgm:t>
    </dgm:pt>
    <dgm:pt modelId="{0913F1D8-4F7A-4480-B2A3-EA891754A652}" type="sibTrans" cxnId="{B095E48F-D6DC-4AEA-95E3-A95B6E05ACCF}">
      <dgm:prSet/>
      <dgm:spPr/>
      <dgm:t>
        <a:bodyPr/>
        <a:lstStyle/>
        <a:p>
          <a:endParaRPr lang="en-US"/>
        </a:p>
      </dgm:t>
    </dgm:pt>
    <dgm:pt modelId="{01D05358-E205-4AB4-8D04-7CB7D79EF86A}">
      <dgm:prSet/>
      <dgm:spPr/>
      <dgm:t>
        <a:bodyPr/>
        <a:lstStyle/>
        <a:p>
          <a:pPr rtl="0"/>
          <a:r>
            <a:rPr lang="en-GB" b="1" dirty="0" smtClean="0"/>
            <a:t>Industry facilitation in collaboration with Ministry of Home Affairs.</a:t>
          </a:r>
          <a:endParaRPr lang="en-IN" dirty="0"/>
        </a:p>
      </dgm:t>
    </dgm:pt>
    <dgm:pt modelId="{70CCF8CC-ADB5-4F69-91E1-A238EF1F3C4D}" type="parTrans" cxnId="{C650466B-28EF-4EB3-A9B6-A1FFB4E6A3CB}">
      <dgm:prSet/>
      <dgm:spPr/>
      <dgm:t>
        <a:bodyPr/>
        <a:lstStyle/>
        <a:p>
          <a:endParaRPr lang="en-US"/>
        </a:p>
      </dgm:t>
    </dgm:pt>
    <dgm:pt modelId="{C7EEA528-50F8-4D5C-BF17-B995655B1BA6}" type="sibTrans" cxnId="{C650466B-28EF-4EB3-A9B6-A1FFB4E6A3CB}">
      <dgm:prSet/>
      <dgm:spPr/>
      <dgm:t>
        <a:bodyPr/>
        <a:lstStyle/>
        <a:p>
          <a:endParaRPr lang="en-US"/>
        </a:p>
      </dgm:t>
    </dgm:pt>
    <dgm:pt modelId="{B218EF63-854A-4DC3-BACE-D413AB78748D}">
      <dgm:prSet/>
      <dgm:spPr/>
      <dgm:t>
        <a:bodyPr/>
        <a:lstStyle/>
        <a:p>
          <a:pPr rtl="0"/>
          <a:r>
            <a:rPr lang="en-GB" b="1" dirty="0" smtClean="0"/>
            <a:t>Research Notification and call for proposals </a:t>
          </a:r>
          <a:endParaRPr lang="en-IN" dirty="0"/>
        </a:p>
      </dgm:t>
    </dgm:pt>
    <dgm:pt modelId="{8555A22D-DBDB-4970-9B4D-338846179C99}" type="parTrans" cxnId="{8CD6C8CD-D3D9-4EB8-8520-B280E456BB9A}">
      <dgm:prSet/>
      <dgm:spPr/>
      <dgm:t>
        <a:bodyPr/>
        <a:lstStyle/>
        <a:p>
          <a:endParaRPr lang="en-US"/>
        </a:p>
      </dgm:t>
    </dgm:pt>
    <dgm:pt modelId="{990C43AB-DB0E-42CE-82A7-2A0281615B98}" type="sibTrans" cxnId="{8CD6C8CD-D3D9-4EB8-8520-B280E456BB9A}">
      <dgm:prSet/>
      <dgm:spPr/>
      <dgm:t>
        <a:bodyPr/>
        <a:lstStyle/>
        <a:p>
          <a:endParaRPr lang="en-US"/>
        </a:p>
      </dgm:t>
    </dgm:pt>
    <dgm:pt modelId="{948BF6B0-B0B9-4CA1-83D4-93942C27675F}">
      <dgm:prSet/>
      <dgm:spPr/>
      <dgm:t>
        <a:bodyPr/>
        <a:lstStyle/>
        <a:p>
          <a:pPr rtl="0"/>
          <a:r>
            <a:rPr lang="en-GB" b="1" dirty="0" smtClean="0"/>
            <a:t>Constitution of Interdisciplinary Task Force and undertaking research studies</a:t>
          </a:r>
          <a:endParaRPr lang="en-IN" dirty="0"/>
        </a:p>
      </dgm:t>
    </dgm:pt>
    <dgm:pt modelId="{2181D6F6-E60B-4C57-A37F-B9F178C53240}" type="parTrans" cxnId="{A630FCE4-ADF7-407C-B75C-8168CC73A9C6}">
      <dgm:prSet/>
      <dgm:spPr/>
      <dgm:t>
        <a:bodyPr/>
        <a:lstStyle/>
        <a:p>
          <a:endParaRPr lang="en-US"/>
        </a:p>
      </dgm:t>
    </dgm:pt>
    <dgm:pt modelId="{4A0CFA0A-B5EC-4E2C-9ED2-19994E486E70}" type="sibTrans" cxnId="{A630FCE4-ADF7-407C-B75C-8168CC73A9C6}">
      <dgm:prSet/>
      <dgm:spPr/>
      <dgm:t>
        <a:bodyPr/>
        <a:lstStyle/>
        <a:p>
          <a:endParaRPr lang="en-US"/>
        </a:p>
      </dgm:t>
    </dgm:pt>
    <dgm:pt modelId="{151B01F6-559B-4042-8A5B-123525D4A586}">
      <dgm:prSet/>
      <dgm:spPr/>
      <dgm:t>
        <a:bodyPr/>
        <a:lstStyle/>
        <a:p>
          <a:pPr rtl="0"/>
          <a:r>
            <a:rPr lang="en-GB" b="1" dirty="0" smtClean="0"/>
            <a:t>Establishment of PMU to fast track the research proposals</a:t>
          </a:r>
          <a:endParaRPr lang="en-IN" dirty="0"/>
        </a:p>
      </dgm:t>
    </dgm:pt>
    <dgm:pt modelId="{AEF3A904-C27A-401C-B10A-F338A4CAE37C}" type="parTrans" cxnId="{28663F8A-B40C-4F07-BBBB-C590114DEBFC}">
      <dgm:prSet/>
      <dgm:spPr/>
      <dgm:t>
        <a:bodyPr/>
        <a:lstStyle/>
        <a:p>
          <a:endParaRPr lang="en-US"/>
        </a:p>
      </dgm:t>
    </dgm:pt>
    <dgm:pt modelId="{B8A0B862-A38F-4954-9F90-EF79313685AF}" type="sibTrans" cxnId="{28663F8A-B40C-4F07-BBBB-C590114DEBFC}">
      <dgm:prSet/>
      <dgm:spPr/>
      <dgm:t>
        <a:bodyPr/>
        <a:lstStyle/>
        <a:p>
          <a:endParaRPr lang="en-US"/>
        </a:p>
      </dgm:t>
    </dgm:pt>
    <dgm:pt modelId="{57F52B0B-B3F8-49A9-866C-2BAEFF66C944}">
      <dgm:prSet/>
      <dgm:spPr/>
      <dgm:t>
        <a:bodyPr/>
        <a:lstStyle/>
        <a:p>
          <a:pPr rtl="0"/>
          <a:r>
            <a:rPr lang="en-GB" b="1" dirty="0" smtClean="0"/>
            <a:t>Establishment of Fever clinics. </a:t>
          </a:r>
          <a:endParaRPr lang="en-IN" dirty="0"/>
        </a:p>
      </dgm:t>
    </dgm:pt>
    <dgm:pt modelId="{E5D90D37-FAE9-4D48-BF2A-AC8C02EF497D}" type="parTrans" cxnId="{1A0A7E55-E798-48B0-A8B4-B44E862A8058}">
      <dgm:prSet/>
      <dgm:spPr/>
      <dgm:t>
        <a:bodyPr/>
        <a:lstStyle/>
        <a:p>
          <a:endParaRPr lang="en-US"/>
        </a:p>
      </dgm:t>
    </dgm:pt>
    <dgm:pt modelId="{CECEACB3-D097-4F2B-98B3-03D9A77D9D6E}" type="sibTrans" cxnId="{1A0A7E55-E798-48B0-A8B4-B44E862A8058}">
      <dgm:prSet/>
      <dgm:spPr/>
      <dgm:t>
        <a:bodyPr/>
        <a:lstStyle/>
        <a:p>
          <a:endParaRPr lang="en-US"/>
        </a:p>
      </dgm:t>
    </dgm:pt>
    <dgm:pt modelId="{B0843BEB-01AE-41E3-9080-D783B5AD5167}">
      <dgm:prSet/>
      <dgm:spPr/>
      <dgm:t>
        <a:bodyPr/>
        <a:lstStyle/>
        <a:p>
          <a:pPr rtl="0"/>
          <a:r>
            <a:rPr lang="en-GB" b="1" dirty="0" smtClean="0"/>
            <a:t>Distribution of PPE kits and ventilators </a:t>
          </a:r>
          <a:endParaRPr lang="en-IN" dirty="0"/>
        </a:p>
      </dgm:t>
    </dgm:pt>
    <dgm:pt modelId="{20FBCAFD-E13E-42F3-91CD-D95A39215E9A}" type="parTrans" cxnId="{6A3DE1B3-1708-4FA5-A855-A9EA03B744A2}">
      <dgm:prSet/>
      <dgm:spPr/>
      <dgm:t>
        <a:bodyPr/>
        <a:lstStyle/>
        <a:p>
          <a:endParaRPr lang="en-US"/>
        </a:p>
      </dgm:t>
    </dgm:pt>
    <dgm:pt modelId="{3E861179-A37A-4AEC-836A-ECC9DE601010}" type="sibTrans" cxnId="{6A3DE1B3-1708-4FA5-A855-A9EA03B744A2}">
      <dgm:prSet/>
      <dgm:spPr/>
      <dgm:t>
        <a:bodyPr/>
        <a:lstStyle/>
        <a:p>
          <a:endParaRPr lang="en-US"/>
        </a:p>
      </dgm:t>
    </dgm:pt>
    <dgm:pt modelId="{FE063B21-2B54-48E6-A1DD-EC0F9DD97404}" type="pres">
      <dgm:prSet presAssocID="{B76378AE-FAF1-416C-9AA7-B4556D2B26D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B26C9EF-24C0-43E0-B174-329EB0EE752C}" type="pres">
      <dgm:prSet presAssocID="{312F7C44-D490-4A8D-96E2-B2F33C3FF98A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FE3BF9-C423-44A5-AF81-665AA8EC680E}" type="pres">
      <dgm:prSet presAssocID="{CA2264AC-C5E2-4CE4-8D7F-987BA2F92879}" presName="sibTrans" presStyleLbl="sibTrans1D1" presStyleIdx="0" presStyleCnt="7"/>
      <dgm:spPr/>
      <dgm:t>
        <a:bodyPr/>
        <a:lstStyle/>
        <a:p>
          <a:endParaRPr lang="en-US"/>
        </a:p>
      </dgm:t>
    </dgm:pt>
    <dgm:pt modelId="{8AC767F5-0B16-4C80-B88E-57D9E142BD0C}" type="pres">
      <dgm:prSet presAssocID="{CA2264AC-C5E2-4CE4-8D7F-987BA2F92879}" presName="connectorText" presStyleLbl="sibTrans1D1" presStyleIdx="0" presStyleCnt="7"/>
      <dgm:spPr/>
      <dgm:t>
        <a:bodyPr/>
        <a:lstStyle/>
        <a:p>
          <a:endParaRPr lang="en-US"/>
        </a:p>
      </dgm:t>
    </dgm:pt>
    <dgm:pt modelId="{7710C963-B5EF-498B-8185-8974D46EFA0E}" type="pres">
      <dgm:prSet presAssocID="{597D96F5-C344-4090-BF2A-D41E2F63C7CD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EFB08F-4616-4A6F-9918-C600ED26FB72}" type="pres">
      <dgm:prSet presAssocID="{0913F1D8-4F7A-4480-B2A3-EA891754A652}" presName="sibTrans" presStyleLbl="sibTrans1D1" presStyleIdx="1" presStyleCnt="7"/>
      <dgm:spPr/>
      <dgm:t>
        <a:bodyPr/>
        <a:lstStyle/>
        <a:p>
          <a:endParaRPr lang="en-US"/>
        </a:p>
      </dgm:t>
    </dgm:pt>
    <dgm:pt modelId="{4AED7858-9D42-4588-BCC0-FAA26D75611A}" type="pres">
      <dgm:prSet presAssocID="{0913F1D8-4F7A-4480-B2A3-EA891754A652}" presName="connectorText" presStyleLbl="sibTrans1D1" presStyleIdx="1" presStyleCnt="7"/>
      <dgm:spPr/>
      <dgm:t>
        <a:bodyPr/>
        <a:lstStyle/>
        <a:p>
          <a:endParaRPr lang="en-US"/>
        </a:p>
      </dgm:t>
    </dgm:pt>
    <dgm:pt modelId="{A631DA37-AE66-463F-9E12-AA0A7E0BE2DD}" type="pres">
      <dgm:prSet presAssocID="{01D05358-E205-4AB4-8D04-7CB7D79EF86A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F4DD79-844D-443A-B891-739ECF930932}" type="pres">
      <dgm:prSet presAssocID="{C7EEA528-50F8-4D5C-BF17-B995655B1BA6}" presName="sibTrans" presStyleLbl="sibTrans1D1" presStyleIdx="2" presStyleCnt="7"/>
      <dgm:spPr/>
      <dgm:t>
        <a:bodyPr/>
        <a:lstStyle/>
        <a:p>
          <a:endParaRPr lang="en-US"/>
        </a:p>
      </dgm:t>
    </dgm:pt>
    <dgm:pt modelId="{B4FD5EEC-6B4B-4AAE-B669-1CFB7CCDB839}" type="pres">
      <dgm:prSet presAssocID="{C7EEA528-50F8-4D5C-BF17-B995655B1BA6}" presName="connectorText" presStyleLbl="sibTrans1D1" presStyleIdx="2" presStyleCnt="7"/>
      <dgm:spPr/>
      <dgm:t>
        <a:bodyPr/>
        <a:lstStyle/>
        <a:p>
          <a:endParaRPr lang="en-US"/>
        </a:p>
      </dgm:t>
    </dgm:pt>
    <dgm:pt modelId="{967364A5-B617-49F6-8EA2-D90F46CA0FE8}" type="pres">
      <dgm:prSet presAssocID="{B218EF63-854A-4DC3-BACE-D413AB78748D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D8A11B-9047-460E-A8E5-F020180F52D6}" type="pres">
      <dgm:prSet presAssocID="{990C43AB-DB0E-42CE-82A7-2A0281615B98}" presName="sibTrans" presStyleLbl="sibTrans1D1" presStyleIdx="3" presStyleCnt="7"/>
      <dgm:spPr/>
      <dgm:t>
        <a:bodyPr/>
        <a:lstStyle/>
        <a:p>
          <a:endParaRPr lang="en-US"/>
        </a:p>
      </dgm:t>
    </dgm:pt>
    <dgm:pt modelId="{692C016F-344A-4554-9742-EF834023300E}" type="pres">
      <dgm:prSet presAssocID="{990C43AB-DB0E-42CE-82A7-2A0281615B98}" presName="connectorText" presStyleLbl="sibTrans1D1" presStyleIdx="3" presStyleCnt="7"/>
      <dgm:spPr/>
      <dgm:t>
        <a:bodyPr/>
        <a:lstStyle/>
        <a:p>
          <a:endParaRPr lang="en-US"/>
        </a:p>
      </dgm:t>
    </dgm:pt>
    <dgm:pt modelId="{96A00FF8-590D-40DD-B46B-DBA99F874B77}" type="pres">
      <dgm:prSet presAssocID="{948BF6B0-B0B9-4CA1-83D4-93942C27675F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06236C-B447-4BD4-A429-50431914CBFE}" type="pres">
      <dgm:prSet presAssocID="{4A0CFA0A-B5EC-4E2C-9ED2-19994E486E70}" presName="sibTrans" presStyleLbl="sibTrans1D1" presStyleIdx="4" presStyleCnt="7"/>
      <dgm:spPr/>
      <dgm:t>
        <a:bodyPr/>
        <a:lstStyle/>
        <a:p>
          <a:endParaRPr lang="en-US"/>
        </a:p>
      </dgm:t>
    </dgm:pt>
    <dgm:pt modelId="{55BABE3D-FF14-4DE0-9785-81E967406676}" type="pres">
      <dgm:prSet presAssocID="{4A0CFA0A-B5EC-4E2C-9ED2-19994E486E70}" presName="connectorText" presStyleLbl="sibTrans1D1" presStyleIdx="4" presStyleCnt="7"/>
      <dgm:spPr/>
      <dgm:t>
        <a:bodyPr/>
        <a:lstStyle/>
        <a:p>
          <a:endParaRPr lang="en-US"/>
        </a:p>
      </dgm:t>
    </dgm:pt>
    <dgm:pt modelId="{F7BBBC8F-ADF1-4EDB-92F3-826D768F0216}" type="pres">
      <dgm:prSet presAssocID="{151B01F6-559B-4042-8A5B-123525D4A586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A24DEA-C83A-449A-AD23-A2776CB8DCA7}" type="pres">
      <dgm:prSet presAssocID="{B8A0B862-A38F-4954-9F90-EF79313685AF}" presName="sibTrans" presStyleLbl="sibTrans1D1" presStyleIdx="5" presStyleCnt="7"/>
      <dgm:spPr/>
      <dgm:t>
        <a:bodyPr/>
        <a:lstStyle/>
        <a:p>
          <a:endParaRPr lang="en-US"/>
        </a:p>
      </dgm:t>
    </dgm:pt>
    <dgm:pt modelId="{2435C0D3-B3F6-4688-A9C9-88591B34C78A}" type="pres">
      <dgm:prSet presAssocID="{B8A0B862-A38F-4954-9F90-EF79313685AF}" presName="connectorText" presStyleLbl="sibTrans1D1" presStyleIdx="5" presStyleCnt="7"/>
      <dgm:spPr/>
      <dgm:t>
        <a:bodyPr/>
        <a:lstStyle/>
        <a:p>
          <a:endParaRPr lang="en-US"/>
        </a:p>
      </dgm:t>
    </dgm:pt>
    <dgm:pt modelId="{071DA60C-4016-475B-B0B3-381EE97EF419}" type="pres">
      <dgm:prSet presAssocID="{57F52B0B-B3F8-49A9-866C-2BAEFF66C944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826FC2-98D7-43E4-9D87-EBE4F90CF72F}" type="pres">
      <dgm:prSet presAssocID="{CECEACB3-D097-4F2B-98B3-03D9A77D9D6E}" presName="sibTrans" presStyleLbl="sibTrans1D1" presStyleIdx="6" presStyleCnt="7"/>
      <dgm:spPr/>
      <dgm:t>
        <a:bodyPr/>
        <a:lstStyle/>
        <a:p>
          <a:endParaRPr lang="en-US"/>
        </a:p>
      </dgm:t>
    </dgm:pt>
    <dgm:pt modelId="{6BE836E1-3578-49D3-BE55-882443302C08}" type="pres">
      <dgm:prSet presAssocID="{CECEACB3-D097-4F2B-98B3-03D9A77D9D6E}" presName="connectorText" presStyleLbl="sibTrans1D1" presStyleIdx="6" presStyleCnt="7"/>
      <dgm:spPr/>
      <dgm:t>
        <a:bodyPr/>
        <a:lstStyle/>
        <a:p>
          <a:endParaRPr lang="en-US"/>
        </a:p>
      </dgm:t>
    </dgm:pt>
    <dgm:pt modelId="{8BA20C10-8984-48D0-B08B-953B936017AC}" type="pres">
      <dgm:prSet presAssocID="{B0843BEB-01AE-41E3-9080-D783B5AD5167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F68FE91-E314-49E7-B70A-52434B5539DA}" srcId="{B76378AE-FAF1-416C-9AA7-B4556D2B26D1}" destId="{312F7C44-D490-4A8D-96E2-B2F33C3FF98A}" srcOrd="0" destOrd="0" parTransId="{285232CE-C7F5-42BA-B331-721567848EBF}" sibTransId="{CA2264AC-C5E2-4CE4-8D7F-987BA2F92879}"/>
    <dgm:cxn modelId="{57AC1BB9-9A84-41A1-8226-EE1059D39A29}" type="presOf" srcId="{57F52B0B-B3F8-49A9-866C-2BAEFF66C944}" destId="{071DA60C-4016-475B-B0B3-381EE97EF419}" srcOrd="0" destOrd="0" presId="urn:microsoft.com/office/officeart/2005/8/layout/bProcess3"/>
    <dgm:cxn modelId="{614F228D-1398-4D32-B9F5-E687D366BAEF}" type="presOf" srcId="{CA2264AC-C5E2-4CE4-8D7F-987BA2F92879}" destId="{1BFE3BF9-C423-44A5-AF81-665AA8EC680E}" srcOrd="0" destOrd="0" presId="urn:microsoft.com/office/officeart/2005/8/layout/bProcess3"/>
    <dgm:cxn modelId="{CC6CB731-5455-474D-9296-2A99A6B9405F}" type="presOf" srcId="{597D96F5-C344-4090-BF2A-D41E2F63C7CD}" destId="{7710C963-B5EF-498B-8185-8974D46EFA0E}" srcOrd="0" destOrd="0" presId="urn:microsoft.com/office/officeart/2005/8/layout/bProcess3"/>
    <dgm:cxn modelId="{C2021F38-4FBA-40FC-905B-483D086B49C1}" type="presOf" srcId="{990C43AB-DB0E-42CE-82A7-2A0281615B98}" destId="{692C016F-344A-4554-9742-EF834023300E}" srcOrd="1" destOrd="0" presId="urn:microsoft.com/office/officeart/2005/8/layout/bProcess3"/>
    <dgm:cxn modelId="{C575A6A3-6A5D-42C7-A58F-8DC13B89BCDA}" type="presOf" srcId="{C7EEA528-50F8-4D5C-BF17-B995655B1BA6}" destId="{B4FD5EEC-6B4B-4AAE-B669-1CFB7CCDB839}" srcOrd="1" destOrd="0" presId="urn:microsoft.com/office/officeart/2005/8/layout/bProcess3"/>
    <dgm:cxn modelId="{8CD6C8CD-D3D9-4EB8-8520-B280E456BB9A}" srcId="{B76378AE-FAF1-416C-9AA7-B4556D2B26D1}" destId="{B218EF63-854A-4DC3-BACE-D413AB78748D}" srcOrd="3" destOrd="0" parTransId="{8555A22D-DBDB-4970-9B4D-338846179C99}" sibTransId="{990C43AB-DB0E-42CE-82A7-2A0281615B98}"/>
    <dgm:cxn modelId="{A630FCE4-ADF7-407C-B75C-8168CC73A9C6}" srcId="{B76378AE-FAF1-416C-9AA7-B4556D2B26D1}" destId="{948BF6B0-B0B9-4CA1-83D4-93942C27675F}" srcOrd="4" destOrd="0" parTransId="{2181D6F6-E60B-4C57-A37F-B9F178C53240}" sibTransId="{4A0CFA0A-B5EC-4E2C-9ED2-19994E486E70}"/>
    <dgm:cxn modelId="{AA5311E9-1D99-48C9-A6B7-3BA004BE32D7}" type="presOf" srcId="{4A0CFA0A-B5EC-4E2C-9ED2-19994E486E70}" destId="{3606236C-B447-4BD4-A429-50431914CBFE}" srcOrd="0" destOrd="0" presId="urn:microsoft.com/office/officeart/2005/8/layout/bProcess3"/>
    <dgm:cxn modelId="{B095E48F-D6DC-4AEA-95E3-A95B6E05ACCF}" srcId="{B76378AE-FAF1-416C-9AA7-B4556D2B26D1}" destId="{597D96F5-C344-4090-BF2A-D41E2F63C7CD}" srcOrd="1" destOrd="0" parTransId="{F0894393-6986-4F3C-8A5C-191A7CA04AE1}" sibTransId="{0913F1D8-4F7A-4480-B2A3-EA891754A652}"/>
    <dgm:cxn modelId="{6FF4FD55-A86D-46FF-A8A0-08CA89B04655}" type="presOf" srcId="{0913F1D8-4F7A-4480-B2A3-EA891754A652}" destId="{4AED7858-9D42-4588-BCC0-FAA26D75611A}" srcOrd="1" destOrd="0" presId="urn:microsoft.com/office/officeart/2005/8/layout/bProcess3"/>
    <dgm:cxn modelId="{7D77A6F2-66C7-467D-BAB9-CA3E3BF24AA7}" type="presOf" srcId="{B76378AE-FAF1-416C-9AA7-B4556D2B26D1}" destId="{FE063B21-2B54-48E6-A1DD-EC0F9DD97404}" srcOrd="0" destOrd="0" presId="urn:microsoft.com/office/officeart/2005/8/layout/bProcess3"/>
    <dgm:cxn modelId="{C650466B-28EF-4EB3-A9B6-A1FFB4E6A3CB}" srcId="{B76378AE-FAF1-416C-9AA7-B4556D2B26D1}" destId="{01D05358-E205-4AB4-8D04-7CB7D79EF86A}" srcOrd="2" destOrd="0" parTransId="{70CCF8CC-ADB5-4F69-91E1-A238EF1F3C4D}" sibTransId="{C7EEA528-50F8-4D5C-BF17-B995655B1BA6}"/>
    <dgm:cxn modelId="{1A0A7E55-E798-48B0-A8B4-B44E862A8058}" srcId="{B76378AE-FAF1-416C-9AA7-B4556D2B26D1}" destId="{57F52B0B-B3F8-49A9-866C-2BAEFF66C944}" srcOrd="6" destOrd="0" parTransId="{E5D90D37-FAE9-4D48-BF2A-AC8C02EF497D}" sibTransId="{CECEACB3-D097-4F2B-98B3-03D9A77D9D6E}"/>
    <dgm:cxn modelId="{A7C11BDA-036A-4D00-BE8C-30A88EC0CC18}" type="presOf" srcId="{B218EF63-854A-4DC3-BACE-D413AB78748D}" destId="{967364A5-B617-49F6-8EA2-D90F46CA0FE8}" srcOrd="0" destOrd="0" presId="urn:microsoft.com/office/officeart/2005/8/layout/bProcess3"/>
    <dgm:cxn modelId="{DC677E34-662F-4EC9-8B78-F2FEBB3AB7CF}" type="presOf" srcId="{01D05358-E205-4AB4-8D04-7CB7D79EF86A}" destId="{A631DA37-AE66-463F-9E12-AA0A7E0BE2DD}" srcOrd="0" destOrd="0" presId="urn:microsoft.com/office/officeart/2005/8/layout/bProcess3"/>
    <dgm:cxn modelId="{CC7C778C-2357-4BFB-96A6-47A52CA39A43}" type="presOf" srcId="{312F7C44-D490-4A8D-96E2-B2F33C3FF98A}" destId="{DB26C9EF-24C0-43E0-B174-329EB0EE752C}" srcOrd="0" destOrd="0" presId="urn:microsoft.com/office/officeart/2005/8/layout/bProcess3"/>
    <dgm:cxn modelId="{83DC1D8B-8A43-4750-AE24-72D80C5629B2}" type="presOf" srcId="{151B01F6-559B-4042-8A5B-123525D4A586}" destId="{F7BBBC8F-ADF1-4EDB-92F3-826D768F0216}" srcOrd="0" destOrd="0" presId="urn:microsoft.com/office/officeart/2005/8/layout/bProcess3"/>
    <dgm:cxn modelId="{E21E6916-3724-4797-BF8F-53B990DBD781}" type="presOf" srcId="{CECEACB3-D097-4F2B-98B3-03D9A77D9D6E}" destId="{6BE836E1-3578-49D3-BE55-882443302C08}" srcOrd="1" destOrd="0" presId="urn:microsoft.com/office/officeart/2005/8/layout/bProcess3"/>
    <dgm:cxn modelId="{13A755BC-E165-446A-9E62-C859A2FC99EA}" type="presOf" srcId="{4A0CFA0A-B5EC-4E2C-9ED2-19994E486E70}" destId="{55BABE3D-FF14-4DE0-9785-81E967406676}" srcOrd="1" destOrd="0" presId="urn:microsoft.com/office/officeart/2005/8/layout/bProcess3"/>
    <dgm:cxn modelId="{EB2AA468-58A6-4EBD-B415-21FA0A1CB370}" type="presOf" srcId="{CECEACB3-D097-4F2B-98B3-03D9A77D9D6E}" destId="{23826FC2-98D7-43E4-9D87-EBE4F90CF72F}" srcOrd="0" destOrd="0" presId="urn:microsoft.com/office/officeart/2005/8/layout/bProcess3"/>
    <dgm:cxn modelId="{A4079513-A08E-4683-8914-FC3BCE6739DE}" type="presOf" srcId="{CA2264AC-C5E2-4CE4-8D7F-987BA2F92879}" destId="{8AC767F5-0B16-4C80-B88E-57D9E142BD0C}" srcOrd="1" destOrd="0" presId="urn:microsoft.com/office/officeart/2005/8/layout/bProcess3"/>
    <dgm:cxn modelId="{02849924-9809-41C3-9E48-D28307A3853F}" type="presOf" srcId="{990C43AB-DB0E-42CE-82A7-2A0281615B98}" destId="{18D8A11B-9047-460E-A8E5-F020180F52D6}" srcOrd="0" destOrd="0" presId="urn:microsoft.com/office/officeart/2005/8/layout/bProcess3"/>
    <dgm:cxn modelId="{FA184498-03A5-4DEA-AC8D-3116E6337674}" type="presOf" srcId="{0913F1D8-4F7A-4480-B2A3-EA891754A652}" destId="{70EFB08F-4616-4A6F-9918-C600ED26FB72}" srcOrd="0" destOrd="0" presId="urn:microsoft.com/office/officeart/2005/8/layout/bProcess3"/>
    <dgm:cxn modelId="{6A3DE1B3-1708-4FA5-A855-A9EA03B744A2}" srcId="{B76378AE-FAF1-416C-9AA7-B4556D2B26D1}" destId="{B0843BEB-01AE-41E3-9080-D783B5AD5167}" srcOrd="7" destOrd="0" parTransId="{20FBCAFD-E13E-42F3-91CD-D95A39215E9A}" sibTransId="{3E861179-A37A-4AEC-836A-ECC9DE601010}"/>
    <dgm:cxn modelId="{6458F990-06D5-4E69-95E4-DF1D3F5AB711}" type="presOf" srcId="{B8A0B862-A38F-4954-9F90-EF79313685AF}" destId="{7AA24DEA-C83A-449A-AD23-A2776CB8DCA7}" srcOrd="0" destOrd="0" presId="urn:microsoft.com/office/officeart/2005/8/layout/bProcess3"/>
    <dgm:cxn modelId="{BF4D0391-DCB7-4C24-99C2-6D651E73BD4B}" type="presOf" srcId="{B8A0B862-A38F-4954-9F90-EF79313685AF}" destId="{2435C0D3-B3F6-4688-A9C9-88591B34C78A}" srcOrd="1" destOrd="0" presId="urn:microsoft.com/office/officeart/2005/8/layout/bProcess3"/>
    <dgm:cxn modelId="{31FD8F77-55B5-49C6-8E0E-5DCFAD3CE370}" type="presOf" srcId="{B0843BEB-01AE-41E3-9080-D783B5AD5167}" destId="{8BA20C10-8984-48D0-B08B-953B936017AC}" srcOrd="0" destOrd="0" presId="urn:microsoft.com/office/officeart/2005/8/layout/bProcess3"/>
    <dgm:cxn modelId="{28663F8A-B40C-4F07-BBBB-C590114DEBFC}" srcId="{B76378AE-FAF1-416C-9AA7-B4556D2B26D1}" destId="{151B01F6-559B-4042-8A5B-123525D4A586}" srcOrd="5" destOrd="0" parTransId="{AEF3A904-C27A-401C-B10A-F338A4CAE37C}" sibTransId="{B8A0B862-A38F-4954-9F90-EF79313685AF}"/>
    <dgm:cxn modelId="{F6FBEF88-4E1D-4BD6-AC23-7084F29F02F6}" type="presOf" srcId="{948BF6B0-B0B9-4CA1-83D4-93942C27675F}" destId="{96A00FF8-590D-40DD-B46B-DBA99F874B77}" srcOrd="0" destOrd="0" presId="urn:microsoft.com/office/officeart/2005/8/layout/bProcess3"/>
    <dgm:cxn modelId="{0667A544-C0A0-4C87-AA16-195C783912F2}" type="presOf" srcId="{C7EEA528-50F8-4D5C-BF17-B995655B1BA6}" destId="{DBF4DD79-844D-443A-B891-739ECF930932}" srcOrd="0" destOrd="0" presId="urn:microsoft.com/office/officeart/2005/8/layout/bProcess3"/>
    <dgm:cxn modelId="{B9A65722-CCE1-4A4E-918F-B439428B15A6}" type="presParOf" srcId="{FE063B21-2B54-48E6-A1DD-EC0F9DD97404}" destId="{DB26C9EF-24C0-43E0-B174-329EB0EE752C}" srcOrd="0" destOrd="0" presId="urn:microsoft.com/office/officeart/2005/8/layout/bProcess3"/>
    <dgm:cxn modelId="{365FB6A1-C4BB-46F3-AE1E-52BFCE357467}" type="presParOf" srcId="{FE063B21-2B54-48E6-A1DD-EC0F9DD97404}" destId="{1BFE3BF9-C423-44A5-AF81-665AA8EC680E}" srcOrd="1" destOrd="0" presId="urn:microsoft.com/office/officeart/2005/8/layout/bProcess3"/>
    <dgm:cxn modelId="{570CFFF5-9650-4EEF-A19F-99F7CDE52013}" type="presParOf" srcId="{1BFE3BF9-C423-44A5-AF81-665AA8EC680E}" destId="{8AC767F5-0B16-4C80-B88E-57D9E142BD0C}" srcOrd="0" destOrd="0" presId="urn:microsoft.com/office/officeart/2005/8/layout/bProcess3"/>
    <dgm:cxn modelId="{EBE5CA18-333A-4968-A67E-4647658E20EF}" type="presParOf" srcId="{FE063B21-2B54-48E6-A1DD-EC0F9DD97404}" destId="{7710C963-B5EF-498B-8185-8974D46EFA0E}" srcOrd="2" destOrd="0" presId="urn:microsoft.com/office/officeart/2005/8/layout/bProcess3"/>
    <dgm:cxn modelId="{B650FDEC-7D44-448A-8D94-987C37D86C5D}" type="presParOf" srcId="{FE063B21-2B54-48E6-A1DD-EC0F9DD97404}" destId="{70EFB08F-4616-4A6F-9918-C600ED26FB72}" srcOrd="3" destOrd="0" presId="urn:microsoft.com/office/officeart/2005/8/layout/bProcess3"/>
    <dgm:cxn modelId="{444A9078-394B-443A-BDA0-36D6F9586EA2}" type="presParOf" srcId="{70EFB08F-4616-4A6F-9918-C600ED26FB72}" destId="{4AED7858-9D42-4588-BCC0-FAA26D75611A}" srcOrd="0" destOrd="0" presId="urn:microsoft.com/office/officeart/2005/8/layout/bProcess3"/>
    <dgm:cxn modelId="{D1908997-2F5B-4AAA-B571-B3AF96618935}" type="presParOf" srcId="{FE063B21-2B54-48E6-A1DD-EC0F9DD97404}" destId="{A631DA37-AE66-463F-9E12-AA0A7E0BE2DD}" srcOrd="4" destOrd="0" presId="urn:microsoft.com/office/officeart/2005/8/layout/bProcess3"/>
    <dgm:cxn modelId="{55545325-F7BB-4EEC-A67D-1AA3774864D3}" type="presParOf" srcId="{FE063B21-2B54-48E6-A1DD-EC0F9DD97404}" destId="{DBF4DD79-844D-443A-B891-739ECF930932}" srcOrd="5" destOrd="0" presId="urn:microsoft.com/office/officeart/2005/8/layout/bProcess3"/>
    <dgm:cxn modelId="{8711EB8A-A12A-48C5-8C4C-BBFB7F26353E}" type="presParOf" srcId="{DBF4DD79-844D-443A-B891-739ECF930932}" destId="{B4FD5EEC-6B4B-4AAE-B669-1CFB7CCDB839}" srcOrd="0" destOrd="0" presId="urn:microsoft.com/office/officeart/2005/8/layout/bProcess3"/>
    <dgm:cxn modelId="{E6AF7E87-A679-464C-BB51-018E26A175AE}" type="presParOf" srcId="{FE063B21-2B54-48E6-A1DD-EC0F9DD97404}" destId="{967364A5-B617-49F6-8EA2-D90F46CA0FE8}" srcOrd="6" destOrd="0" presId="urn:microsoft.com/office/officeart/2005/8/layout/bProcess3"/>
    <dgm:cxn modelId="{9414514F-D59E-4721-95F3-FBCEEEE2B252}" type="presParOf" srcId="{FE063B21-2B54-48E6-A1DD-EC0F9DD97404}" destId="{18D8A11B-9047-460E-A8E5-F020180F52D6}" srcOrd="7" destOrd="0" presId="urn:microsoft.com/office/officeart/2005/8/layout/bProcess3"/>
    <dgm:cxn modelId="{345294B5-2691-4361-84A1-53F86AAF7B9B}" type="presParOf" srcId="{18D8A11B-9047-460E-A8E5-F020180F52D6}" destId="{692C016F-344A-4554-9742-EF834023300E}" srcOrd="0" destOrd="0" presId="urn:microsoft.com/office/officeart/2005/8/layout/bProcess3"/>
    <dgm:cxn modelId="{95A6D253-D812-4796-AE84-14FF3ED48C18}" type="presParOf" srcId="{FE063B21-2B54-48E6-A1DD-EC0F9DD97404}" destId="{96A00FF8-590D-40DD-B46B-DBA99F874B77}" srcOrd="8" destOrd="0" presId="urn:microsoft.com/office/officeart/2005/8/layout/bProcess3"/>
    <dgm:cxn modelId="{3DB51C27-68A7-4470-91F5-19D7ADD9FD7F}" type="presParOf" srcId="{FE063B21-2B54-48E6-A1DD-EC0F9DD97404}" destId="{3606236C-B447-4BD4-A429-50431914CBFE}" srcOrd="9" destOrd="0" presId="urn:microsoft.com/office/officeart/2005/8/layout/bProcess3"/>
    <dgm:cxn modelId="{910F58D9-83E7-44EB-8126-0D7CD7185076}" type="presParOf" srcId="{3606236C-B447-4BD4-A429-50431914CBFE}" destId="{55BABE3D-FF14-4DE0-9785-81E967406676}" srcOrd="0" destOrd="0" presId="urn:microsoft.com/office/officeart/2005/8/layout/bProcess3"/>
    <dgm:cxn modelId="{054F633B-814F-4BE5-BD68-C71F854532A7}" type="presParOf" srcId="{FE063B21-2B54-48E6-A1DD-EC0F9DD97404}" destId="{F7BBBC8F-ADF1-4EDB-92F3-826D768F0216}" srcOrd="10" destOrd="0" presId="urn:microsoft.com/office/officeart/2005/8/layout/bProcess3"/>
    <dgm:cxn modelId="{FE1941CF-6272-4622-8A82-D868BFD7406F}" type="presParOf" srcId="{FE063B21-2B54-48E6-A1DD-EC0F9DD97404}" destId="{7AA24DEA-C83A-449A-AD23-A2776CB8DCA7}" srcOrd="11" destOrd="0" presId="urn:microsoft.com/office/officeart/2005/8/layout/bProcess3"/>
    <dgm:cxn modelId="{6609524C-FB6B-4966-8869-D267946E7256}" type="presParOf" srcId="{7AA24DEA-C83A-449A-AD23-A2776CB8DCA7}" destId="{2435C0D3-B3F6-4688-A9C9-88591B34C78A}" srcOrd="0" destOrd="0" presId="urn:microsoft.com/office/officeart/2005/8/layout/bProcess3"/>
    <dgm:cxn modelId="{643AF2AD-F008-481F-84F1-B7F8E906EA16}" type="presParOf" srcId="{FE063B21-2B54-48E6-A1DD-EC0F9DD97404}" destId="{071DA60C-4016-475B-B0B3-381EE97EF419}" srcOrd="12" destOrd="0" presId="urn:microsoft.com/office/officeart/2005/8/layout/bProcess3"/>
    <dgm:cxn modelId="{9A2C7723-8ED4-450B-B438-95EDDCFE53AC}" type="presParOf" srcId="{FE063B21-2B54-48E6-A1DD-EC0F9DD97404}" destId="{23826FC2-98D7-43E4-9D87-EBE4F90CF72F}" srcOrd="13" destOrd="0" presId="urn:microsoft.com/office/officeart/2005/8/layout/bProcess3"/>
    <dgm:cxn modelId="{5B635B54-58E0-4D6F-A5F3-A1ED41CD73F0}" type="presParOf" srcId="{23826FC2-98D7-43E4-9D87-EBE4F90CF72F}" destId="{6BE836E1-3578-49D3-BE55-882443302C08}" srcOrd="0" destOrd="0" presId="urn:microsoft.com/office/officeart/2005/8/layout/bProcess3"/>
    <dgm:cxn modelId="{1E4EC0B7-E1F4-49A7-BEB0-7E356F171DEC}" type="presParOf" srcId="{FE063B21-2B54-48E6-A1DD-EC0F9DD97404}" destId="{8BA20C10-8984-48D0-B08B-953B936017AC}" srcOrd="14" destOrd="0" presId="urn:microsoft.com/office/officeart/2005/8/layout/bProcess3"/>
  </dgm:cxnLst>
  <dgm:bg/>
  <dgm:whole/>
  <dgm:extLst>
    <a:ext uri="http://schemas.microsoft.com/office/drawing/2008/diagram">
      <dsp:dataModelExt xmlns=""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BE1A993-B210-474F-A1DF-7A3056F17910}">
      <dsp:nvSpPr>
        <dsp:cNvPr id="0" name=""/>
        <dsp:cNvSpPr/>
      </dsp:nvSpPr>
      <dsp:spPr>
        <a:xfrm>
          <a:off x="1042760" y="2714"/>
          <a:ext cx="3123599" cy="1874159"/>
        </a:xfrm>
        <a:prstGeom prst="rect">
          <a:avLst/>
        </a:prstGeom>
        <a:gradFill rotWithShape="1">
          <a:gsLst>
            <a:gs pos="0">
              <a:schemeClr val="accent4">
                <a:satMod val="103000"/>
                <a:lumMod val="102000"/>
                <a:tint val="94000"/>
              </a:schemeClr>
            </a:gs>
            <a:gs pos="50000">
              <a:schemeClr val="accent4">
                <a:satMod val="110000"/>
                <a:lumMod val="100000"/>
                <a:shade val="100000"/>
              </a:schemeClr>
            </a:gs>
            <a:gs pos="100000">
              <a:schemeClr val="accent4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101 Integrated AYUSH Hospitals under National AYUSH MISSION (NAM) </a:t>
          </a:r>
          <a:endParaRPr lang="en-US" sz="2400" kern="1200" dirty="0"/>
        </a:p>
      </dsp:txBody>
      <dsp:txXfrm>
        <a:off x="1042760" y="2714"/>
        <a:ext cx="3123599" cy="1874159"/>
      </dsp:txXfrm>
    </dsp:sp>
    <dsp:sp modelId="{5A79FCD2-9D55-49E9-B3F4-E82498D65C64}">
      <dsp:nvSpPr>
        <dsp:cNvPr id="0" name=""/>
        <dsp:cNvSpPr/>
      </dsp:nvSpPr>
      <dsp:spPr>
        <a:xfrm>
          <a:off x="4181978" y="2714"/>
          <a:ext cx="3123599" cy="1874159"/>
        </a:xfrm>
        <a:prstGeom prst="rect">
          <a:avLst/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Holistic wellness Model </a:t>
          </a:r>
          <a:endParaRPr lang="en-US" sz="24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launch of 12500 AYUSH Health &amp; Wellness </a:t>
          </a:r>
          <a:r>
            <a:rPr lang="en-US" sz="1600" kern="1200" dirty="0" err="1" smtClean="0"/>
            <a:t>Centres</a:t>
          </a:r>
          <a:r>
            <a:rPr lang="en-US" sz="1600" kern="1200" dirty="0" smtClean="0"/>
            <a:t> under AYUSHMAN Bharat 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Till date 4436 HWCs approved and 522 are progressively </a:t>
          </a:r>
          <a:r>
            <a:rPr lang="en-US" sz="1600" kern="1200" dirty="0" err="1" smtClean="0"/>
            <a:t>operationalized</a:t>
          </a:r>
          <a:endParaRPr lang="en-US" sz="1600" kern="1200" dirty="0"/>
        </a:p>
      </dsp:txBody>
      <dsp:txXfrm>
        <a:off x="4181978" y="2714"/>
        <a:ext cx="3123599" cy="1874159"/>
      </dsp:txXfrm>
    </dsp:sp>
    <dsp:sp modelId="{226836B0-67CE-4EDD-9801-96298031D057}">
      <dsp:nvSpPr>
        <dsp:cNvPr id="0" name=""/>
        <dsp:cNvSpPr/>
      </dsp:nvSpPr>
      <dsp:spPr>
        <a:xfrm>
          <a:off x="7321195" y="2714"/>
          <a:ext cx="3123599" cy="1874159"/>
        </a:xfrm>
        <a:prstGeom prst="rect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Global recognition of </a:t>
          </a:r>
          <a:r>
            <a:rPr lang="en-US" sz="2400" kern="1200" dirty="0" smtClean="0"/>
            <a:t>Yoga </a:t>
          </a:r>
          <a:r>
            <a:rPr lang="en-US" sz="2000" kern="1200" dirty="0" smtClean="0"/>
            <a:t>for well being -International Day of Yoga on June 21</a:t>
          </a:r>
          <a:endParaRPr lang="en-US" sz="2000" kern="1200" dirty="0"/>
        </a:p>
      </dsp:txBody>
      <dsp:txXfrm>
        <a:off x="7321195" y="2714"/>
        <a:ext cx="3123599" cy="1874159"/>
      </dsp:txXfrm>
    </dsp:sp>
    <dsp:sp modelId="{7A4C914F-138C-4BBE-A6DE-1B1FA5FD17A9}">
      <dsp:nvSpPr>
        <dsp:cNvPr id="0" name=""/>
        <dsp:cNvSpPr/>
      </dsp:nvSpPr>
      <dsp:spPr>
        <a:xfrm>
          <a:off x="1042760" y="1892492"/>
          <a:ext cx="3123599" cy="1874159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000" kern="1200" dirty="0" smtClean="0"/>
            <a:t>Pharmacopeia Commission of Indian Medicine and Homeopathy (PCIM &amp; H) for augmenting drug standardization</a:t>
          </a:r>
          <a:endParaRPr lang="en-US" sz="2000" kern="1200" dirty="0"/>
        </a:p>
      </dsp:txBody>
      <dsp:txXfrm>
        <a:off x="1042760" y="1892492"/>
        <a:ext cx="3123599" cy="1874159"/>
      </dsp:txXfrm>
    </dsp:sp>
    <dsp:sp modelId="{65E282F6-A5F5-43F7-8910-04448CF18D29}">
      <dsp:nvSpPr>
        <dsp:cNvPr id="0" name=""/>
        <dsp:cNvSpPr/>
      </dsp:nvSpPr>
      <dsp:spPr>
        <a:xfrm>
          <a:off x="4181978" y="1892492"/>
          <a:ext cx="3123599" cy="1874159"/>
        </a:xfrm>
        <a:prstGeom prst="rect">
          <a:avLst/>
        </a:prstGeom>
        <a:gradFill rotWithShape="1">
          <a:gsLst>
            <a:gs pos="0">
              <a:schemeClr val="accent2">
                <a:satMod val="103000"/>
                <a:lumMod val="102000"/>
                <a:tint val="94000"/>
              </a:schemeClr>
            </a:gs>
            <a:gs pos="50000">
              <a:schemeClr val="accent2">
                <a:satMod val="110000"/>
                <a:lumMod val="100000"/>
                <a:shade val="100000"/>
              </a:schemeClr>
            </a:gs>
            <a:gs pos="100000">
              <a:schemeClr val="accent2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Nationwide digital platform called “AYUSH GRID” – to bring onboard all AYUSH facilities, hospitals, laboratories</a:t>
          </a:r>
          <a:endParaRPr lang="en-US" sz="2000" kern="1200" dirty="0"/>
        </a:p>
      </dsp:txBody>
      <dsp:txXfrm>
        <a:off x="4181978" y="1892492"/>
        <a:ext cx="3123599" cy="1874159"/>
      </dsp:txXfrm>
    </dsp:sp>
    <dsp:sp modelId="{9D383DE7-C5E7-4ADF-B7E2-25B74AB07156}">
      <dsp:nvSpPr>
        <dsp:cNvPr id="0" name=""/>
        <dsp:cNvSpPr/>
      </dsp:nvSpPr>
      <dsp:spPr>
        <a:xfrm>
          <a:off x="7321195" y="1892492"/>
          <a:ext cx="3123599" cy="1874159"/>
        </a:xfrm>
        <a:prstGeom prst="rect">
          <a:avLst/>
        </a:prstGeom>
        <a:solidFill>
          <a:schemeClr val="accent3">
            <a:lumMod val="20000"/>
            <a:lumOff val="8000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Institute of Teaching &amp; Research in </a:t>
          </a:r>
          <a:r>
            <a:rPr lang="en-US" sz="2000" kern="1200" dirty="0" err="1" smtClean="0"/>
            <a:t>Ayurveda</a:t>
          </a:r>
          <a:r>
            <a:rPr lang="en-US" sz="2000" kern="1200" dirty="0" smtClean="0"/>
            <a:t> IPGT&amp;RA, Jamnagar conferred Institute of National Importance by act of Parliament</a:t>
          </a:r>
          <a:endParaRPr lang="en-US" sz="2000" kern="1200" dirty="0"/>
        </a:p>
      </dsp:txBody>
      <dsp:txXfrm>
        <a:off x="7321195" y="1892492"/>
        <a:ext cx="3123599" cy="1874159"/>
      </dsp:txXfrm>
    </dsp:sp>
    <dsp:sp modelId="{6DD9F182-DF7D-430D-90E4-2A87D60EFF76}">
      <dsp:nvSpPr>
        <dsp:cNvPr id="0" name=""/>
        <dsp:cNvSpPr/>
      </dsp:nvSpPr>
      <dsp:spPr>
        <a:xfrm>
          <a:off x="4181978" y="3782270"/>
          <a:ext cx="3123599" cy="1874159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Setting up of satellite centers of National Institutes for excellence in teaching and research</a:t>
          </a:r>
          <a:endParaRPr lang="en-US" sz="2000" kern="1200" dirty="0"/>
        </a:p>
      </dsp:txBody>
      <dsp:txXfrm>
        <a:off x="4181978" y="3782270"/>
        <a:ext cx="3123599" cy="187415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BFE3BF9-C423-44A5-AF81-665AA8EC680E}">
      <dsp:nvSpPr>
        <dsp:cNvPr id="0" name=""/>
        <dsp:cNvSpPr/>
      </dsp:nvSpPr>
      <dsp:spPr>
        <a:xfrm>
          <a:off x="1830298" y="1145888"/>
          <a:ext cx="389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9666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014625" y="1189507"/>
        <a:ext cx="21013" cy="4202"/>
      </dsp:txXfrm>
    </dsp:sp>
    <dsp:sp modelId="{DB26C9EF-24C0-43E0-B174-329EB0EE752C}">
      <dsp:nvSpPr>
        <dsp:cNvPr id="0" name=""/>
        <dsp:cNvSpPr/>
      </dsp:nvSpPr>
      <dsp:spPr>
        <a:xfrm>
          <a:off x="4854" y="643435"/>
          <a:ext cx="1827244" cy="1096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b="1" kern="1200" dirty="0" smtClean="0"/>
            <a:t>Issuing Advisories &amp; immunity care guidelines </a:t>
          </a:r>
          <a:endParaRPr lang="en-IN" sz="1300" kern="1200" dirty="0"/>
        </a:p>
      </dsp:txBody>
      <dsp:txXfrm>
        <a:off x="4854" y="643435"/>
        <a:ext cx="1827244" cy="1096346"/>
      </dsp:txXfrm>
    </dsp:sp>
    <dsp:sp modelId="{70EFB08F-4616-4A6F-9918-C600ED26FB72}">
      <dsp:nvSpPr>
        <dsp:cNvPr id="0" name=""/>
        <dsp:cNvSpPr/>
      </dsp:nvSpPr>
      <dsp:spPr>
        <a:xfrm>
          <a:off x="4077809" y="1145888"/>
          <a:ext cx="389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9666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262136" y="1189507"/>
        <a:ext cx="21013" cy="4202"/>
      </dsp:txXfrm>
    </dsp:sp>
    <dsp:sp modelId="{7710C963-B5EF-498B-8185-8974D46EFA0E}">
      <dsp:nvSpPr>
        <dsp:cNvPr id="0" name=""/>
        <dsp:cNvSpPr/>
      </dsp:nvSpPr>
      <dsp:spPr>
        <a:xfrm>
          <a:off x="2252365" y="643435"/>
          <a:ext cx="1827244" cy="1096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b="1" kern="1200" dirty="0" smtClean="0"/>
            <a:t>Training programs on COVID to develop master trainers across the states.</a:t>
          </a:r>
          <a:endParaRPr lang="en-IN" sz="1300" kern="1200" dirty="0"/>
        </a:p>
      </dsp:txBody>
      <dsp:txXfrm>
        <a:off x="2252365" y="643435"/>
        <a:ext cx="1827244" cy="1096346"/>
      </dsp:txXfrm>
    </dsp:sp>
    <dsp:sp modelId="{DBF4DD79-844D-443A-B891-739ECF930932}">
      <dsp:nvSpPr>
        <dsp:cNvPr id="0" name=""/>
        <dsp:cNvSpPr/>
      </dsp:nvSpPr>
      <dsp:spPr>
        <a:xfrm>
          <a:off x="918476" y="1737982"/>
          <a:ext cx="4495022" cy="389666"/>
        </a:xfrm>
        <a:custGeom>
          <a:avLst/>
          <a:gdLst/>
          <a:ahLst/>
          <a:cxnLst/>
          <a:rect l="0" t="0" r="0" b="0"/>
          <a:pathLst>
            <a:path>
              <a:moveTo>
                <a:pt x="4495022" y="0"/>
              </a:moveTo>
              <a:lnTo>
                <a:pt x="4495022" y="211933"/>
              </a:lnTo>
              <a:lnTo>
                <a:pt x="0" y="211933"/>
              </a:lnTo>
              <a:lnTo>
                <a:pt x="0" y="389666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053121" y="1930714"/>
        <a:ext cx="225731" cy="4202"/>
      </dsp:txXfrm>
    </dsp:sp>
    <dsp:sp modelId="{A631DA37-AE66-463F-9E12-AA0A7E0BE2DD}">
      <dsp:nvSpPr>
        <dsp:cNvPr id="0" name=""/>
        <dsp:cNvSpPr/>
      </dsp:nvSpPr>
      <dsp:spPr>
        <a:xfrm>
          <a:off x="4499876" y="643435"/>
          <a:ext cx="1827244" cy="1096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b="1" kern="1200" dirty="0" smtClean="0"/>
            <a:t>Industry facilitation in collaboration with Ministry of Home Affairs.</a:t>
          </a:r>
          <a:endParaRPr lang="en-IN" sz="1300" kern="1200" dirty="0"/>
        </a:p>
      </dsp:txBody>
      <dsp:txXfrm>
        <a:off x="4499876" y="643435"/>
        <a:ext cx="1827244" cy="1096346"/>
      </dsp:txXfrm>
    </dsp:sp>
    <dsp:sp modelId="{18D8A11B-9047-460E-A8E5-F020180F52D6}">
      <dsp:nvSpPr>
        <dsp:cNvPr id="0" name=""/>
        <dsp:cNvSpPr/>
      </dsp:nvSpPr>
      <dsp:spPr>
        <a:xfrm>
          <a:off x="1830298" y="2662501"/>
          <a:ext cx="389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9666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014625" y="2706120"/>
        <a:ext cx="21013" cy="4202"/>
      </dsp:txXfrm>
    </dsp:sp>
    <dsp:sp modelId="{967364A5-B617-49F6-8EA2-D90F46CA0FE8}">
      <dsp:nvSpPr>
        <dsp:cNvPr id="0" name=""/>
        <dsp:cNvSpPr/>
      </dsp:nvSpPr>
      <dsp:spPr>
        <a:xfrm>
          <a:off x="4854" y="2160048"/>
          <a:ext cx="1827244" cy="1096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b="1" kern="1200" dirty="0" smtClean="0"/>
            <a:t>Research Notification and call for proposals </a:t>
          </a:r>
          <a:endParaRPr lang="en-IN" sz="1300" kern="1200" dirty="0"/>
        </a:p>
      </dsp:txBody>
      <dsp:txXfrm>
        <a:off x="4854" y="2160048"/>
        <a:ext cx="1827244" cy="1096346"/>
      </dsp:txXfrm>
    </dsp:sp>
    <dsp:sp modelId="{3606236C-B447-4BD4-A429-50431914CBFE}">
      <dsp:nvSpPr>
        <dsp:cNvPr id="0" name=""/>
        <dsp:cNvSpPr/>
      </dsp:nvSpPr>
      <dsp:spPr>
        <a:xfrm>
          <a:off x="4077809" y="2662501"/>
          <a:ext cx="389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9666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262136" y="2706120"/>
        <a:ext cx="21013" cy="4202"/>
      </dsp:txXfrm>
    </dsp:sp>
    <dsp:sp modelId="{96A00FF8-590D-40DD-B46B-DBA99F874B77}">
      <dsp:nvSpPr>
        <dsp:cNvPr id="0" name=""/>
        <dsp:cNvSpPr/>
      </dsp:nvSpPr>
      <dsp:spPr>
        <a:xfrm>
          <a:off x="2252365" y="2160048"/>
          <a:ext cx="1827244" cy="1096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b="1" kern="1200" dirty="0" smtClean="0"/>
            <a:t>Constitution of Interdisciplinary Task Force and undertaking research studies</a:t>
          </a:r>
          <a:endParaRPr lang="en-IN" sz="1300" kern="1200" dirty="0"/>
        </a:p>
      </dsp:txBody>
      <dsp:txXfrm>
        <a:off x="2252365" y="2160048"/>
        <a:ext cx="1827244" cy="1096346"/>
      </dsp:txXfrm>
    </dsp:sp>
    <dsp:sp modelId="{7AA24DEA-C83A-449A-AD23-A2776CB8DCA7}">
      <dsp:nvSpPr>
        <dsp:cNvPr id="0" name=""/>
        <dsp:cNvSpPr/>
      </dsp:nvSpPr>
      <dsp:spPr>
        <a:xfrm>
          <a:off x="918476" y="3254595"/>
          <a:ext cx="4495022" cy="389666"/>
        </a:xfrm>
        <a:custGeom>
          <a:avLst/>
          <a:gdLst/>
          <a:ahLst/>
          <a:cxnLst/>
          <a:rect l="0" t="0" r="0" b="0"/>
          <a:pathLst>
            <a:path>
              <a:moveTo>
                <a:pt x="4495022" y="0"/>
              </a:moveTo>
              <a:lnTo>
                <a:pt x="4495022" y="211933"/>
              </a:lnTo>
              <a:lnTo>
                <a:pt x="0" y="211933"/>
              </a:lnTo>
              <a:lnTo>
                <a:pt x="0" y="389666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053121" y="3447327"/>
        <a:ext cx="225731" cy="4202"/>
      </dsp:txXfrm>
    </dsp:sp>
    <dsp:sp modelId="{F7BBBC8F-ADF1-4EDB-92F3-826D768F0216}">
      <dsp:nvSpPr>
        <dsp:cNvPr id="0" name=""/>
        <dsp:cNvSpPr/>
      </dsp:nvSpPr>
      <dsp:spPr>
        <a:xfrm>
          <a:off x="4499876" y="2160048"/>
          <a:ext cx="1827244" cy="1096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b="1" kern="1200" dirty="0" smtClean="0"/>
            <a:t>Establishment of PMU to fast track the research proposals</a:t>
          </a:r>
          <a:endParaRPr lang="en-IN" sz="1300" kern="1200" dirty="0"/>
        </a:p>
      </dsp:txBody>
      <dsp:txXfrm>
        <a:off x="4499876" y="2160048"/>
        <a:ext cx="1827244" cy="1096346"/>
      </dsp:txXfrm>
    </dsp:sp>
    <dsp:sp modelId="{23826FC2-98D7-43E4-9D87-EBE4F90CF72F}">
      <dsp:nvSpPr>
        <dsp:cNvPr id="0" name=""/>
        <dsp:cNvSpPr/>
      </dsp:nvSpPr>
      <dsp:spPr>
        <a:xfrm>
          <a:off x="1830298" y="4179115"/>
          <a:ext cx="389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9666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014625" y="4222733"/>
        <a:ext cx="21013" cy="4202"/>
      </dsp:txXfrm>
    </dsp:sp>
    <dsp:sp modelId="{071DA60C-4016-475B-B0B3-381EE97EF419}">
      <dsp:nvSpPr>
        <dsp:cNvPr id="0" name=""/>
        <dsp:cNvSpPr/>
      </dsp:nvSpPr>
      <dsp:spPr>
        <a:xfrm>
          <a:off x="4854" y="3676661"/>
          <a:ext cx="1827244" cy="1096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b="1" kern="1200" dirty="0" smtClean="0"/>
            <a:t>Establishment of Fever clinics. </a:t>
          </a:r>
          <a:endParaRPr lang="en-IN" sz="1300" kern="1200" dirty="0"/>
        </a:p>
      </dsp:txBody>
      <dsp:txXfrm>
        <a:off x="4854" y="3676661"/>
        <a:ext cx="1827244" cy="1096346"/>
      </dsp:txXfrm>
    </dsp:sp>
    <dsp:sp modelId="{8BA20C10-8984-48D0-B08B-953B936017AC}">
      <dsp:nvSpPr>
        <dsp:cNvPr id="0" name=""/>
        <dsp:cNvSpPr/>
      </dsp:nvSpPr>
      <dsp:spPr>
        <a:xfrm>
          <a:off x="2252365" y="3676661"/>
          <a:ext cx="1827244" cy="1096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b="1" kern="1200" dirty="0" smtClean="0"/>
            <a:t>Distribution of PPE kits and ventilators </a:t>
          </a:r>
          <a:endParaRPr lang="en-IN" sz="1300" kern="1200" dirty="0"/>
        </a:p>
      </dsp:txBody>
      <dsp:txXfrm>
        <a:off x="2252365" y="3676661"/>
        <a:ext cx="1827244" cy="10963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0.50618</cdr:x>
      <cdr:y>0.23941</cdr:y>
    </cdr:from>
    <cdr:to>
      <cdr:x>0.52328</cdr:x>
      <cdr:y>0.45348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5322757" y="1274164"/>
          <a:ext cx="179882" cy="1139253"/>
        </a:xfrm>
        <a:prstGeom xmlns:a="http://schemas.openxmlformats.org/drawingml/2006/main" prst="rect">
          <a:avLst/>
        </a:prstGeom>
        <a:solidFill xmlns:a="http://schemas.openxmlformats.org/drawingml/2006/main">
          <a:srgbClr val="598ECF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04" cy="4666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59" y="0"/>
            <a:ext cx="3038604" cy="4666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FCE7B8-A97B-41D1-AD27-871BA3A7BB60}" type="datetimeFigureOut">
              <a:rPr lang="en-IN" smtClean="0"/>
              <a:pPr/>
              <a:t>22-02-2021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723"/>
            <a:ext cx="3038604" cy="4666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59" y="8829723"/>
            <a:ext cx="3038604" cy="4666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5519D6-816F-4149-B15E-8968FDAD252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3651688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8EC8CF-779C-8146-B43E-792F04F03725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C50C81-51A7-8E46-8C4E-7585DFC503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1208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36022E-5986-2E4F-B402-FC49AA0D46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8307920-6A2E-1642-B5E6-3B16F15EF4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A4EEC8E-8ABE-2342-A83C-E224CFE1C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D3919-61E7-4F5A-B4D3-1675A8CA5D7F}" type="datetime1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5A7830A-653A-E741-82E1-68E0D6350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7AD0476-9212-8440-B4CA-502E5E3FE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2B19-2309-5244-9237-DF7B3E224F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244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07712D-DB68-8B4D-8D57-544782DEA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CF30CF3-C082-AA43-BBF0-D6970D6CCC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34BD504-B1CD-814F-A2E4-20BFDCC60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34906-6EF3-4536-8C54-FCA8CD6116F0}" type="datetime1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6F49FF3-B3C1-304C-8406-389DF6834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DC9E5CC-83BD-6849-9CD5-DDC6D6B1C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2B19-2309-5244-9237-DF7B3E224F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2036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3CAB7ED2-C015-8F4C-AAFB-E56446DA21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068C312-E6BC-004D-9D21-D6614C9D59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5F80E04-D9A6-614D-9809-7EC6FA362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F3C2B-E594-4264-B254-6CFE1B855876}" type="datetime1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F6E9BEC-AB0A-B947-A6E3-F4D9C8384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3FE0A5-919C-1948-9F0B-9D11A825D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2B19-2309-5244-9237-DF7B3E224F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1712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5EA32D-2742-3C46-BD8C-81942A77E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33072FD-6820-7443-B757-ABD835F76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C0AF3F5-DD2D-6342-8260-A8CFEA3F9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2F98-EFBA-444A-A966-4B572F4FBA27}" type="datetime1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5CB2BCC-8A99-874D-821D-67A06EF56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8BEB4A-9BD7-AF47-8B8F-568793079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2B19-2309-5244-9237-DF7B3E224F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0284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B5B82A-0176-454B-B1A0-A98BBADB3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6CCE7DF-4AB4-BF47-8D1D-95F3A7B89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8027923-0DCD-2D40-87E0-D9EA93B61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DF29-DD14-4A3D-A3CA-DAF2FB1D7BA0}" type="datetime1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EC694FA-EF14-6F4C-8566-8626E7E29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949ECEC-E362-274D-9885-D7C1C7549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2B19-2309-5244-9237-DF7B3E224F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9985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9E89BA-2E00-9249-81A0-7027A6203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07BF443-159F-FD4E-BE19-9AD5313684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F81E51A-CBDA-004D-8502-22E79D4822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B2CB001-F75C-6641-9F6D-D6056A580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96EC2-E6CE-48D3-9B79-07B569CD06C6}" type="datetime1">
              <a:rPr lang="en-US" smtClean="0"/>
              <a:pPr/>
              <a:t>2/22/2021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532613E-B941-0949-8BFF-99F101C09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B1B21CD-DFD6-D24F-B0C5-EDF95FBC4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2B19-2309-5244-9237-DF7B3E224F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32658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6B1A43-02C1-6D4B-A36E-9AE12BFD4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D33F1C-8A58-1247-A82C-FA670F13D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0D77F96-5390-FF4A-B900-E95BDB72D6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6AC4224-EFB8-3240-9ECF-4886038420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08E99C7-0730-034F-95EE-D609417046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E3DB6FA-CD80-2D4B-AFA7-48D8756C3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7B436-BED1-4CF6-BF61-DF1D551F5032}" type="datetime1">
              <a:rPr lang="en-US" smtClean="0"/>
              <a:pPr/>
              <a:t>2/22/2021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4762DBD-74CA-0348-B6C8-946230666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90A5595-7F49-CC46-826E-24DD96176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2B19-2309-5244-9237-DF7B3E224F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8795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ED479F-E9A9-4B46-8F92-FDC477CFA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9E62F4-6E72-B745-BE1C-2C8B149A6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4482D-189A-4808-8CDD-6632C85EE15F}" type="datetime1">
              <a:rPr lang="en-US" smtClean="0"/>
              <a:pPr/>
              <a:t>2/22/2021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BD84C31-149C-2D41-8D64-9C7FD66D3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A73A6E1-7798-F840-90E0-ECC646FFF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2B19-2309-5244-9237-DF7B3E224F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8943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69636D97-89FA-F042-9C3C-316E7AAFA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862B4-7816-474F-9089-D57815410425}" type="datetime1">
              <a:rPr lang="en-US" smtClean="0"/>
              <a:pPr/>
              <a:t>2/22/2021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0A73CED-63C5-4040-8D95-4CFF45451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21CB7F8-4283-4A46-9955-91A5BAA92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2B19-2309-5244-9237-DF7B3E224F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1806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EF98AA-2E3F-EA47-B1D4-6029D0EAD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6392B97-F54D-DA46-87B9-E7C9FA13A9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AFBFF72-FA2D-914B-88D4-4B100FF36C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3DFC98A-2029-734E-A2BB-1EC08E7D9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B5368-18CE-4F90-8431-BC2C43DA1FD2}" type="datetime1">
              <a:rPr lang="en-US" smtClean="0"/>
              <a:pPr/>
              <a:t>2/22/2021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B2D65A8-7008-064D-8C29-974C0C3C7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F3E4F90-02F2-4F4E-ACB5-51DB2D9A5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2B19-2309-5244-9237-DF7B3E224F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0145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C62380-4B40-2244-9DAA-C68524D86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4EA7555-88E1-C145-B69B-F56BD5A463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8E080F5-0F50-FF4C-9237-4EC454ADB1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CBB6F49-6C44-0A44-806F-EFB1DF958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464-65FD-46B4-A85D-797E372F5516}" type="datetime1">
              <a:rPr lang="en-US" smtClean="0"/>
              <a:pPr/>
              <a:t>2/22/2021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A068ED4-9E97-EB4D-BA03-F799C28B9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5AC06A2-C7C9-EF4C-9266-CF94C716E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2B19-2309-5244-9237-DF7B3E224F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7353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50BB728-8B2E-DC43-B764-DBA75FDCD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7E53E12-08A0-1D47-8A5E-D8576B92C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15BC53A-ECCD-8A44-93D8-A6BC85BDB1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3DB19-6065-438A-BB03-580D27163C43}" type="datetime1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BC93E1F-09B2-8B4C-B0BD-7AF699723B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3BDC047-4CED-2245-8D11-8160DFD060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D2B19-2309-5244-9237-DF7B3E224F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43861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microsoft.com/office/2007/relationships/diagramDrawing" Target="../diagrams/drawing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3.jpeg"/><Relationship Id="rId7" Type="http://schemas.openxmlformats.org/officeDocument/2006/relationships/diagramQuickStyle" Target="../diagrams/quickStyl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10" Type="http://schemas.microsoft.com/office/2007/relationships/diagramDrawing" Target="../diagrams/drawing2.xml"/><Relationship Id="rId4" Type="http://schemas.openxmlformats.org/officeDocument/2006/relationships/image" Target="../media/image4.jpeg"/><Relationship Id="rId9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13A5D1-05F1-D64D-B830-CA59EE4275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4734"/>
            <a:ext cx="9144000" cy="449705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4800" b="1" dirty="0" smtClean="0"/>
              <a:t>Ministry of AYUSH</a:t>
            </a:r>
            <a:br>
              <a:rPr lang="en-US" sz="4800" b="1" dirty="0" smtClean="0"/>
            </a:br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800" b="1" dirty="0" smtClean="0"/>
              <a:t>IMPLEMENTATION STRATEGY OF BUDGET ANNOUNCEMENTS 2021-22</a:t>
            </a:r>
            <a:br>
              <a:rPr lang="en-US" sz="4800" b="1" dirty="0" smtClean="0"/>
            </a:br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800" b="1" dirty="0" smtClean="0"/>
              <a:t>WEBINAR ON 23.02.2021</a:t>
            </a:r>
            <a:endParaRPr lang="en-US" sz="4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2B19-2309-5244-9237-DF7B3E224F8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24578" name="AutoShape 2" descr="Image result for satyamev jayate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80" name="AutoShape 4" descr="Image result for satyamev jayate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2" descr="Transport Department, Govt. of Puducherry - Ind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575" y="211756"/>
            <a:ext cx="1068405" cy="113578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47219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8812"/>
            <a:ext cx="10515600" cy="759656"/>
          </a:xfrm>
        </p:spPr>
        <p:txBody>
          <a:bodyPr/>
          <a:lstStyle/>
          <a:p>
            <a:pPr algn="ctr"/>
            <a:r>
              <a:rPr lang="en-US" b="1" dirty="0" smtClean="0"/>
              <a:t>EMERGING ROLE OF AYUSH IN PUBLIC HEALTH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919739335"/>
              </p:ext>
            </p:extLst>
          </p:nvPr>
        </p:nvGraphicFramePr>
        <p:xfrm>
          <a:off x="478302" y="928468"/>
          <a:ext cx="11487556" cy="5659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2B19-2309-5244-9237-DF7B3E224F8B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6" name="Picture 2" descr="Transport Department, Govt. of Puducherry - Indi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5575" y="211756"/>
            <a:ext cx="1068405" cy="11357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44577" y="198509"/>
            <a:ext cx="10996817" cy="599031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AYUSH RESPONSE </a:t>
            </a:r>
            <a:r>
              <a:rPr lang="en-US" b="1" dirty="0" smtClean="0"/>
              <a:t>DURING COVID-19  PANDAMIC </a:t>
            </a: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E28CD-7D23-44D0-95D8-4FC36EC6909F}" type="slidenum">
              <a:rPr lang="en-GB" smtClean="0"/>
              <a:pPr/>
              <a:t>3</a:t>
            </a:fld>
            <a:endParaRPr lang="en-GB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3294" r="1276" b="10516"/>
          <a:stretch/>
        </p:blipFill>
        <p:spPr bwMode="auto">
          <a:xfrm>
            <a:off x="337681" y="860756"/>
            <a:ext cx="4916127" cy="2064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 descr="C:\Users\Admin\Downloads\FB_IMG_1595926705962818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26598" y="4896465"/>
            <a:ext cx="3490452" cy="1961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5" descr="C:\Users\Admin\Desktop\m5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720" y="2925530"/>
            <a:ext cx="5053779" cy="2143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2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1937570"/>
              </p:ext>
            </p:extLst>
          </p:nvPr>
        </p:nvGraphicFramePr>
        <p:xfrm>
          <a:off x="5643715" y="126228"/>
          <a:ext cx="6331975" cy="54164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xmlns="" val="1343226764"/>
              </p:ext>
            </p:extLst>
          </p:nvPr>
        </p:nvGraphicFramePr>
        <p:xfrm>
          <a:off x="1266328" y="4896465"/>
          <a:ext cx="6294677" cy="1961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10" name="Rectangle 9"/>
          <p:cNvSpPr/>
          <p:nvPr/>
        </p:nvSpPr>
        <p:spPr>
          <a:xfrm>
            <a:off x="10170942" y="3756074"/>
            <a:ext cx="1804748" cy="11403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600" dirty="0" smtClean="0">
              <a:latin typeface="Calibri" pitchFamily="34" charset="0"/>
            </a:endParaRPr>
          </a:p>
          <a:p>
            <a:pPr lvl="0" algn="ctr"/>
            <a:r>
              <a:rPr lang="en-US" sz="1600" b="1" dirty="0" smtClean="0">
                <a:latin typeface="Calibri" pitchFamily="34" charset="0"/>
              </a:rPr>
              <a:t>National Protocol for management of covid-19 through </a:t>
            </a:r>
            <a:r>
              <a:rPr lang="en-US" sz="1600" b="1" dirty="0" err="1" smtClean="0">
                <a:latin typeface="Calibri" pitchFamily="34" charset="0"/>
              </a:rPr>
              <a:t>Ayurveda</a:t>
            </a:r>
            <a:r>
              <a:rPr lang="en-US" sz="1600" b="1" dirty="0" smtClean="0">
                <a:latin typeface="Calibri" pitchFamily="34" charset="0"/>
              </a:rPr>
              <a:t> &amp; Yoga </a:t>
            </a:r>
          </a:p>
          <a:p>
            <a:pPr algn="ctr"/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9692640" y="4473526"/>
            <a:ext cx="47830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7936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437" y="95305"/>
            <a:ext cx="11029071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/>
              <a:t>PROGRESSIVE ALLOCATION &amp; EXPENDITURE IN AYUSH</a:t>
            </a:r>
            <a:endParaRPr lang="en-US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1034321"/>
          <a:ext cx="10515600" cy="53220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2B19-2309-5244-9237-DF7B3E224F8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7960" y="20355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Major initiatives proposed  in Budget 2021-22 and in subsequent years.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2487"/>
            <a:ext cx="11078980" cy="5054276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IN" dirty="0" smtClean="0">
                <a:cs typeface="Arial" pitchFamily="34" charset="0"/>
              </a:rPr>
              <a:t>National AYUSH Mission-2.0 as Centrally Sponsored Scheme </a:t>
            </a:r>
          </a:p>
          <a:p>
            <a:pPr lvl="1"/>
            <a:r>
              <a:rPr lang="en-IN" sz="2600" dirty="0" smtClean="0">
                <a:cs typeface="Arial" pitchFamily="34" charset="0"/>
              </a:rPr>
              <a:t>12,500 AYUSH Health &amp; Wellness centres to be </a:t>
            </a:r>
            <a:r>
              <a:rPr lang="en-IN" sz="2600" dirty="0" err="1" smtClean="0">
                <a:cs typeface="Arial" pitchFamily="34" charset="0"/>
              </a:rPr>
              <a:t>operationalised</a:t>
            </a:r>
            <a:r>
              <a:rPr lang="en-IN" sz="2600" dirty="0" smtClean="0">
                <a:cs typeface="Arial" pitchFamily="34" charset="0"/>
              </a:rPr>
              <a:t> </a:t>
            </a:r>
          </a:p>
          <a:p>
            <a:pPr lvl="1"/>
            <a:r>
              <a:rPr lang="en-IN" sz="2600" dirty="0" smtClean="0">
                <a:cs typeface="Arial" pitchFamily="34" charset="0"/>
              </a:rPr>
              <a:t>Establishment of 100 integrated AYUSH Hospitals at district level</a:t>
            </a:r>
          </a:p>
          <a:p>
            <a:pPr lvl="1"/>
            <a:r>
              <a:rPr lang="en-IN" sz="2600" dirty="0" smtClean="0">
                <a:cs typeface="Arial" pitchFamily="34" charset="0"/>
              </a:rPr>
              <a:t>Focus on mainstreaming  of AYUSH by public health initiatives like </a:t>
            </a:r>
            <a:r>
              <a:rPr lang="en-IN" sz="2600" dirty="0" err="1" smtClean="0">
                <a:cs typeface="Arial" pitchFamily="34" charset="0"/>
              </a:rPr>
              <a:t>Chalo</a:t>
            </a:r>
            <a:r>
              <a:rPr lang="en-IN" sz="2600" dirty="0" smtClean="0">
                <a:cs typeface="Arial" pitchFamily="34" charset="0"/>
              </a:rPr>
              <a:t> Bharat </a:t>
            </a:r>
            <a:r>
              <a:rPr lang="en-IN" sz="2600" dirty="0" err="1" smtClean="0">
                <a:cs typeface="Arial" pitchFamily="34" charset="0"/>
              </a:rPr>
              <a:t>Abhiyan</a:t>
            </a:r>
            <a:r>
              <a:rPr lang="en-IN" sz="2600" dirty="0" smtClean="0">
                <a:cs typeface="Arial" pitchFamily="34" charset="0"/>
              </a:rPr>
              <a:t>, </a:t>
            </a:r>
            <a:r>
              <a:rPr lang="en-IN" sz="2600" dirty="0" err="1" smtClean="0">
                <a:cs typeface="Arial" pitchFamily="34" charset="0"/>
              </a:rPr>
              <a:t>Ayur</a:t>
            </a:r>
            <a:r>
              <a:rPr lang="en-IN" sz="2600" dirty="0" smtClean="0">
                <a:cs typeface="Arial" pitchFamily="34" charset="0"/>
              </a:rPr>
              <a:t> </a:t>
            </a:r>
            <a:r>
              <a:rPr lang="en-IN" sz="2600" dirty="0" err="1" smtClean="0">
                <a:cs typeface="Arial" pitchFamily="34" charset="0"/>
              </a:rPr>
              <a:t>Poshan</a:t>
            </a:r>
            <a:r>
              <a:rPr lang="en-IN" sz="2600" dirty="0" smtClean="0">
                <a:cs typeface="Arial" pitchFamily="34" charset="0"/>
              </a:rPr>
              <a:t>, </a:t>
            </a:r>
            <a:r>
              <a:rPr lang="en-IN" sz="2600" dirty="0" err="1" smtClean="0">
                <a:cs typeface="Arial" pitchFamily="34" charset="0"/>
              </a:rPr>
              <a:t>Supraja</a:t>
            </a:r>
            <a:r>
              <a:rPr lang="en-IN" sz="2600" dirty="0" smtClean="0">
                <a:cs typeface="Arial" pitchFamily="34" charset="0"/>
              </a:rPr>
              <a:t>, </a:t>
            </a:r>
            <a:r>
              <a:rPr lang="en-IN" sz="2600" dirty="0" err="1" smtClean="0">
                <a:cs typeface="Arial" pitchFamily="34" charset="0"/>
              </a:rPr>
              <a:t>Vayomitra</a:t>
            </a:r>
            <a:r>
              <a:rPr lang="en-IN" sz="2600" dirty="0" smtClean="0">
                <a:cs typeface="Arial" pitchFamily="34" charset="0"/>
              </a:rPr>
              <a:t> etc. </a:t>
            </a:r>
          </a:p>
          <a:p>
            <a:pPr algn="just"/>
            <a:r>
              <a:rPr lang="en-US" dirty="0" smtClean="0">
                <a:cs typeface="Arial" pitchFamily="34" charset="0"/>
              </a:rPr>
              <a:t>“</a:t>
            </a:r>
            <a:r>
              <a:rPr lang="en-US" dirty="0" err="1" smtClean="0">
                <a:cs typeface="Arial" pitchFamily="34" charset="0"/>
              </a:rPr>
              <a:t>Pradhan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Mantri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Vriksh</a:t>
            </a:r>
            <a:r>
              <a:rPr lang="en-US" dirty="0" smtClean="0">
                <a:cs typeface="Arial" pitchFamily="34" charset="0"/>
              </a:rPr>
              <a:t> AYUSH </a:t>
            </a:r>
            <a:r>
              <a:rPr lang="en-US" dirty="0" err="1" smtClean="0">
                <a:cs typeface="Arial" pitchFamily="34" charset="0"/>
              </a:rPr>
              <a:t>Yojana</a:t>
            </a:r>
            <a:r>
              <a:rPr lang="en-US" dirty="0" smtClean="0">
                <a:cs typeface="Arial" pitchFamily="34" charset="0"/>
              </a:rPr>
              <a:t>” for promotion of Herbal Cultivation under “</a:t>
            </a:r>
            <a:r>
              <a:rPr lang="en-US" dirty="0" err="1" smtClean="0">
                <a:cs typeface="Arial" pitchFamily="34" charset="0"/>
              </a:rPr>
              <a:t>Atma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Nirbhar</a:t>
            </a:r>
            <a:r>
              <a:rPr lang="en-US" dirty="0" smtClean="0">
                <a:cs typeface="Arial" pitchFamily="34" charset="0"/>
              </a:rPr>
              <a:t> Bharat ”Financial Package announced by Finance </a:t>
            </a:r>
            <a:r>
              <a:rPr lang="en-US" smtClean="0">
                <a:cs typeface="Arial" pitchFamily="34" charset="0"/>
              </a:rPr>
              <a:t>Minister in May,2020. </a:t>
            </a:r>
            <a:endParaRPr lang="en-US" dirty="0" smtClean="0">
              <a:cs typeface="Arial" pitchFamily="34" charset="0"/>
            </a:endParaRPr>
          </a:p>
          <a:p>
            <a:pPr algn="just"/>
            <a:r>
              <a:rPr lang="en-US" dirty="0" smtClean="0">
                <a:cs typeface="Arial" pitchFamily="34" charset="0"/>
              </a:rPr>
              <a:t>Focus on completion of 4 satellite campuses of National Institutes for quality Education and Research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2B19-2309-5244-9237-DF7B3E224F8B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2" descr="Transport Department, Govt. of Puducherry - Ind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575" y="211756"/>
            <a:ext cx="1068405" cy="11357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7960" y="170255"/>
            <a:ext cx="10515600" cy="1325563"/>
          </a:xfrm>
        </p:spPr>
        <p:txBody>
          <a:bodyPr/>
          <a:lstStyle/>
          <a:p>
            <a:pPr algn="r"/>
            <a:r>
              <a:rPr lang="en-US" b="1" dirty="0" smtClean="0"/>
              <a:t>Major initiatives proposed  in Budget 2021-22</a:t>
            </a:r>
            <a:br>
              <a:rPr lang="en-US" b="1" dirty="0" smtClean="0"/>
            </a:br>
            <a:r>
              <a:rPr lang="en-US" sz="2800" b="1" dirty="0" err="1" smtClean="0"/>
              <a:t>Contd</a:t>
            </a:r>
            <a:r>
              <a:rPr lang="en-US" sz="2800" b="1" dirty="0" smtClean="0"/>
              <a:t>/-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1281"/>
            <a:ext cx="10515600" cy="484053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n-US" dirty="0" smtClean="0">
                <a:cs typeface="Arial" pitchFamily="34" charset="0"/>
              </a:rPr>
              <a:t>Strengthening of IT infrastructure in AYUSH Sector through AYUSH GRID. </a:t>
            </a:r>
          </a:p>
          <a:p>
            <a:pPr algn="just"/>
            <a:r>
              <a:rPr lang="en-US" dirty="0" smtClean="0">
                <a:cs typeface="Arial" pitchFamily="34" charset="0"/>
              </a:rPr>
              <a:t>WHO  Global Centre for Traditional Medicine in India.</a:t>
            </a:r>
          </a:p>
          <a:p>
            <a:pPr algn="just"/>
            <a:r>
              <a:rPr lang="en-US" dirty="0" smtClean="0"/>
              <a:t>Champions Services Sector Scheme </a:t>
            </a:r>
            <a:r>
              <a:rPr lang="en-US" dirty="0" smtClean="0">
                <a:cs typeface="Arial" pitchFamily="34" charset="0"/>
              </a:rPr>
              <a:t>to establish super </a:t>
            </a:r>
            <a:r>
              <a:rPr lang="en-US" dirty="0" err="1" smtClean="0">
                <a:cs typeface="Arial" pitchFamily="34" charset="0"/>
              </a:rPr>
              <a:t>speciality</a:t>
            </a:r>
            <a:r>
              <a:rPr lang="en-US" dirty="0" smtClean="0">
                <a:cs typeface="Arial" pitchFamily="34" charset="0"/>
              </a:rPr>
              <a:t> AYUSH Hospitals in private Sector, skill development in AYUSH Sector to meet the domestic and International requirements. </a:t>
            </a:r>
          </a:p>
          <a:p>
            <a:pPr algn="just"/>
            <a:r>
              <a:rPr lang="en-US" dirty="0" smtClean="0">
                <a:cs typeface="Arial" pitchFamily="34" charset="0"/>
              </a:rPr>
              <a:t>Initiative to promote investment in AYUSH Sector through Invest India’s “Strategic Policy and Facilitation Bureau” in Ministry of AYUSH</a:t>
            </a:r>
            <a:r>
              <a:rPr lang="en-US" b="1" dirty="0" smtClean="0">
                <a:cs typeface="Arial" pitchFamily="34" charset="0"/>
              </a:rPr>
              <a:t>.</a:t>
            </a:r>
            <a:r>
              <a:rPr lang="en-US" dirty="0" smtClean="0">
                <a:cs typeface="Arial" pitchFamily="34" charset="0"/>
              </a:rPr>
              <a:t> </a:t>
            </a:r>
          </a:p>
          <a:p>
            <a:pPr algn="just"/>
            <a:r>
              <a:rPr lang="en-US" dirty="0" smtClean="0">
                <a:cs typeface="Arial" pitchFamily="34" charset="0"/>
              </a:rPr>
              <a:t>Constitution of NCISM and NCH to improve quality and standards of AYUSH Education.    </a:t>
            </a:r>
            <a:endParaRPr lang="en-US" dirty="0" smtClean="0"/>
          </a:p>
          <a:p>
            <a:pPr algn="just"/>
            <a:endParaRPr lang="en-US" b="1" dirty="0" smtClean="0"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2B19-2309-5244-9237-DF7B3E224F8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2" descr="Transport Department, Govt. of Puducherry - Ind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575" y="211756"/>
            <a:ext cx="1068405" cy="11357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7960" y="20355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PM </a:t>
            </a:r>
            <a:r>
              <a:rPr lang="en-US" b="1" dirty="0" err="1" smtClean="0"/>
              <a:t>Vriksh</a:t>
            </a:r>
            <a:r>
              <a:rPr lang="en-US" b="1" dirty="0" smtClean="0"/>
              <a:t> AYUSH </a:t>
            </a:r>
            <a:r>
              <a:rPr lang="en-US" b="1" dirty="0" err="1" smtClean="0"/>
              <a:t>Yojana</a:t>
            </a:r>
            <a:r>
              <a:rPr lang="en-US" b="1" dirty="0" smtClean="0"/>
              <a:t> (PM-VAY)</a:t>
            </a:r>
            <a:br>
              <a:rPr lang="en-US" b="1" dirty="0" smtClean="0"/>
            </a:br>
            <a:r>
              <a:rPr lang="en-US" sz="2000" b="1" dirty="0" smtClean="0"/>
              <a:t>Under  </a:t>
            </a:r>
            <a:r>
              <a:rPr lang="en-US" sz="2000" b="1" dirty="0" err="1" smtClean="0"/>
              <a:t>Atma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Nirbhar</a:t>
            </a:r>
            <a:r>
              <a:rPr lang="en-US" sz="2000" b="1" dirty="0" smtClean="0"/>
              <a:t> Bharat  Financial Package announced by Finance  Ministry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1281"/>
            <a:ext cx="10515600" cy="484053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n-US" dirty="0" smtClean="0">
                <a:cs typeface="Arial" pitchFamily="34" charset="0"/>
              </a:rPr>
              <a:t>Rs.4000 </a:t>
            </a:r>
            <a:r>
              <a:rPr lang="en-US" dirty="0" err="1" smtClean="0">
                <a:cs typeface="Arial" pitchFamily="34" charset="0"/>
              </a:rPr>
              <a:t>crores</a:t>
            </a:r>
            <a:r>
              <a:rPr lang="en-US" dirty="0" smtClean="0">
                <a:cs typeface="Arial" pitchFamily="34" charset="0"/>
              </a:rPr>
              <a:t> financial package under </a:t>
            </a:r>
            <a:r>
              <a:rPr lang="en-US" dirty="0" err="1" smtClean="0">
                <a:cs typeface="Arial" pitchFamily="34" charset="0"/>
              </a:rPr>
              <a:t>Atma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Nirbhar</a:t>
            </a:r>
            <a:r>
              <a:rPr lang="en-US" dirty="0" smtClean="0">
                <a:cs typeface="Arial" pitchFamily="34" charset="0"/>
              </a:rPr>
              <a:t> Bharat to promote cultivation, post harvest management and marketing of high value medicinal plants. </a:t>
            </a:r>
          </a:p>
          <a:p>
            <a:pPr algn="just"/>
            <a:r>
              <a:rPr lang="en-US" dirty="0" smtClean="0">
                <a:cs typeface="Arial" pitchFamily="34" charset="0"/>
              </a:rPr>
              <a:t>10 </a:t>
            </a:r>
            <a:r>
              <a:rPr lang="en-US" dirty="0" err="1" smtClean="0">
                <a:cs typeface="Arial" pitchFamily="34" charset="0"/>
              </a:rPr>
              <a:t>lakh</a:t>
            </a:r>
            <a:r>
              <a:rPr lang="en-US" dirty="0" smtClean="0">
                <a:cs typeface="Arial" pitchFamily="34" charset="0"/>
              </a:rPr>
              <a:t> ha. of farm land to be brought under cultivation in cluster approach involving  farmers, FPOs and AYUSH entrepreneurs. </a:t>
            </a:r>
          </a:p>
          <a:p>
            <a:pPr algn="just"/>
            <a:r>
              <a:rPr lang="en-US" dirty="0" smtClean="0">
                <a:cs typeface="Arial" pitchFamily="34" charset="0"/>
              </a:rPr>
              <a:t>800 ha. area to be covered along banks river </a:t>
            </a:r>
            <a:r>
              <a:rPr lang="en-US" dirty="0" err="1" smtClean="0">
                <a:cs typeface="Arial" pitchFamily="34" charset="0"/>
              </a:rPr>
              <a:t>Ganga</a:t>
            </a:r>
            <a:r>
              <a:rPr lang="en-US" dirty="0" smtClean="0">
                <a:cs typeface="Arial" pitchFamily="34" charset="0"/>
              </a:rPr>
              <a:t> under National Mission on Clean </a:t>
            </a:r>
            <a:r>
              <a:rPr lang="en-US" dirty="0" err="1" smtClean="0">
                <a:cs typeface="Arial" pitchFamily="34" charset="0"/>
              </a:rPr>
              <a:t>Ganga</a:t>
            </a:r>
            <a:r>
              <a:rPr lang="en-US" dirty="0" smtClean="0">
                <a:cs typeface="Arial" pitchFamily="34" charset="0"/>
              </a:rPr>
              <a:t>.</a:t>
            </a:r>
          </a:p>
          <a:p>
            <a:pPr algn="just"/>
            <a:r>
              <a:rPr lang="en-US" dirty="0" smtClean="0">
                <a:cs typeface="Arial" pitchFamily="34" charset="0"/>
              </a:rPr>
              <a:t>Emphasis </a:t>
            </a:r>
            <a:r>
              <a:rPr lang="en-US" b="1" dirty="0" smtClean="0">
                <a:cs typeface="Arial" pitchFamily="34" charset="0"/>
              </a:rPr>
              <a:t>on post harvest management </a:t>
            </a:r>
            <a:r>
              <a:rPr lang="en-US" dirty="0" smtClean="0">
                <a:cs typeface="Arial" pitchFamily="34" charset="0"/>
              </a:rPr>
              <a:t>for value addition, quality improvement and enhanced financial benefits to farmers.</a:t>
            </a:r>
          </a:p>
          <a:p>
            <a:pPr algn="just"/>
            <a:r>
              <a:rPr lang="en-US" dirty="0" smtClean="0">
                <a:cs typeface="Arial" pitchFamily="34" charset="0"/>
              </a:rPr>
              <a:t>Backward integration with AYUSH industry.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2B19-2309-5244-9237-DF7B3E224F8B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" name="Picture 2" descr="Transport Department, Govt. of Puducherry - Ind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575" y="211756"/>
            <a:ext cx="1068405" cy="11357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</TotalTime>
  <Words>507</Words>
  <Application>Microsoft Office PowerPoint</Application>
  <PresentationFormat>Custom</PresentationFormat>
  <Paragraphs>51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Ministry of AYUSH  IMPLEMENTATION STRATEGY OF BUDGET ANNOUNCEMENTS 2021-22  WEBINAR ON 23.02.2021</vt:lpstr>
      <vt:lpstr>EMERGING ROLE OF AYUSH IN PUBLIC HEALTH</vt:lpstr>
      <vt:lpstr>AYUSH RESPONSE DURING COVID-19  PANDAMIC </vt:lpstr>
      <vt:lpstr>PROGRESSIVE ALLOCATION &amp; EXPENDITURE IN AYUSH</vt:lpstr>
      <vt:lpstr>Major initiatives proposed  in Budget 2021-22 and in subsequent years.</vt:lpstr>
      <vt:lpstr>Major initiatives proposed  in Budget 2021-22 Contd/-</vt:lpstr>
      <vt:lpstr>PM Vriksh AYUSH Yojana (PM-VAY) Under  Atma Nirbhar Bharat  Financial Package announced by Finance  Ministry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No.6</dc:title>
  <dc:creator>Rajeshwari Singh</dc:creator>
  <cp:lastModifiedBy>HP</cp:lastModifiedBy>
  <cp:revision>65</cp:revision>
  <cp:lastPrinted>2021-02-05T07:31:46Z</cp:lastPrinted>
  <dcterms:created xsi:type="dcterms:W3CDTF">2021-02-03T15:48:34Z</dcterms:created>
  <dcterms:modified xsi:type="dcterms:W3CDTF">2021-02-22T11:46:11Z</dcterms:modified>
</cp:coreProperties>
</file>